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68" r:id="rId2"/>
    <p:sldId id="327" r:id="rId3"/>
    <p:sldId id="328" r:id="rId4"/>
    <p:sldId id="329" r:id="rId5"/>
    <p:sldId id="330" r:id="rId6"/>
    <p:sldId id="331" r:id="rId7"/>
    <p:sldId id="332" r:id="rId8"/>
    <p:sldId id="333" r:id="rId9"/>
    <p:sldId id="334" r:id="rId10"/>
    <p:sldId id="335" r:id="rId11"/>
    <p:sldId id="337" r:id="rId12"/>
    <p:sldId id="336" r:id="rId13"/>
    <p:sldId id="338" r:id="rId14"/>
    <p:sldId id="339" r:id="rId15"/>
    <p:sldId id="341" r:id="rId16"/>
    <p:sldId id="340" r:id="rId17"/>
    <p:sldId id="342" r:id="rId18"/>
    <p:sldId id="343" r:id="rId19"/>
    <p:sldId id="375" r:id="rId20"/>
    <p:sldId id="345" r:id="rId21"/>
    <p:sldId id="346" r:id="rId22"/>
    <p:sldId id="347" r:id="rId23"/>
    <p:sldId id="348" r:id="rId24"/>
    <p:sldId id="386" r:id="rId25"/>
    <p:sldId id="354" r:id="rId26"/>
    <p:sldId id="349" r:id="rId27"/>
    <p:sldId id="350" r:id="rId28"/>
    <p:sldId id="351" r:id="rId29"/>
    <p:sldId id="352" r:id="rId30"/>
    <p:sldId id="357" r:id="rId31"/>
    <p:sldId id="271" r:id="rId32"/>
    <p:sldId id="356" r:id="rId33"/>
    <p:sldId id="355" r:id="rId34"/>
    <p:sldId id="272" r:id="rId35"/>
    <p:sldId id="273" r:id="rId36"/>
    <p:sldId id="35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85" r:id="rId50"/>
    <p:sldId id="382" r:id="rId51"/>
    <p:sldId id="379" r:id="rId52"/>
    <p:sldId id="383" r:id="rId53"/>
    <p:sldId id="384" r:id="rId54"/>
    <p:sldId id="358" r:id="rId55"/>
    <p:sldId id="359" r:id="rId56"/>
    <p:sldId id="360" r:id="rId57"/>
    <p:sldId id="361" r:id="rId58"/>
    <p:sldId id="362" r:id="rId59"/>
    <p:sldId id="363" r:id="rId60"/>
    <p:sldId id="366" r:id="rId61"/>
    <p:sldId id="365" r:id="rId62"/>
    <p:sldId id="367" r:id="rId63"/>
    <p:sldId id="368" r:id="rId64"/>
    <p:sldId id="369" r:id="rId65"/>
    <p:sldId id="370" r:id="rId66"/>
    <p:sldId id="373" r:id="rId67"/>
    <p:sldId id="371" r:id="rId68"/>
    <p:sldId id="372" r:id="rId69"/>
    <p:sldId id="324" r:id="rId70"/>
    <p:sldId id="387" r:id="rId71"/>
    <p:sldId id="374" r:id="rId72"/>
    <p:sldId id="377" r:id="rId7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9" autoAdjust="0"/>
    <p:restoredTop sz="94660"/>
  </p:normalViewPr>
  <p:slideViewPr>
    <p:cSldViewPr>
      <p:cViewPr>
        <p:scale>
          <a:sx n="79" d="100"/>
          <a:sy n="79" d="100"/>
        </p:scale>
        <p:origin x="-124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68F730A5-0935-439F-9DB8-1C3B82BE4A39}" type="datetimeFigureOut">
              <a:rPr lang="en-US" smtClean="0"/>
              <a:pPr/>
              <a:t>3/17/2016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C169FB3D-8699-4D68-AEFB-F4FC69891BE7}" type="slidenum">
              <a:rPr lang="en-US" smtClean="0"/>
              <a:pPr/>
              <a:t>‹#›</a:t>
            </a:fld>
            <a:endParaRPr lang="en-US" dirty="0"/>
          </a:p>
        </p:txBody>
      </p:sp>
    </p:spTree>
    <p:extLst>
      <p:ext uri="{BB962C8B-B14F-4D97-AF65-F5344CB8AC3E}">
        <p14:creationId xmlns:p14="http://schemas.microsoft.com/office/powerpoint/2010/main" val="26977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447A7E-30D5-46D5-8D8B-8CB744DB6BD5}"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
        <p:nvSpPr>
          <p:cNvPr id="7" name="Title 1"/>
          <p:cNvSpPr txBox="1">
            <a:spLocks/>
          </p:cNvSpPr>
          <p:nvPr userDrawn="1"/>
        </p:nvSpPr>
        <p:spPr>
          <a:xfrm>
            <a:off x="0" y="6074901"/>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8" name="Picture 5" descr="C:\Documents and Settings\ekim\My Documents\Logo\logo 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5797550"/>
            <a:ext cx="10604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340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65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810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txBox="1">
            <a:spLocks/>
          </p:cNvSpPr>
          <p:nvPr userDrawn="1"/>
        </p:nvSpPr>
        <p:spPr>
          <a:xfrm>
            <a:off x="0" y="6074901"/>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10" name="Picture 5" descr="C:\Documents and Settings\ekim\My Documents\Logo\logo 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5797550"/>
            <a:ext cx="1060450" cy="106045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76200" y="1447800"/>
            <a:ext cx="8991600" cy="0"/>
          </a:xfrm>
          <a:prstGeom prst="line">
            <a:avLst/>
          </a:prstGeom>
          <a:ln w="41275">
            <a:solidFill>
              <a:srgbClr val="6A18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69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980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852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819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3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187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227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6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68429-0632-444E-8A8D-E3A9B65E11E7}" type="datetimeFigureOut">
              <a:rPr lang="en-US">
                <a:solidFill>
                  <a:prstClr val="black">
                    <a:tint val="75000"/>
                  </a:prstClr>
                </a:solidFill>
              </a:rPr>
              <a:pPr/>
              <a:t>3/17/2016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A0891-50B8-463D-993F-001391E8D210}" type="slidenum">
              <a:rPr lang="en-US">
                <a:solidFill>
                  <a:prstClr val="black">
                    <a:tint val="75000"/>
                  </a:prstClr>
                </a:solidFill>
              </a:rPr>
              <a:pPr/>
              <a:t>‹#›</a:t>
            </a:fld>
            <a:endParaRPr lang="en-US" dirty="0">
              <a:solidFill>
                <a:prstClr val="black">
                  <a:tint val="75000"/>
                </a:prstClr>
              </a:solidFill>
            </a:endParaRPr>
          </a:p>
        </p:txBody>
      </p:sp>
      <p:sp>
        <p:nvSpPr>
          <p:cNvPr id="7" name="Title 1"/>
          <p:cNvSpPr txBox="1">
            <a:spLocks/>
          </p:cNvSpPr>
          <p:nvPr/>
        </p:nvSpPr>
        <p:spPr>
          <a:xfrm>
            <a:off x="0" y="6074901"/>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8" name="Picture 5" descr="C:\Documents and Settings\ekim\My Documents\Logo\logo color.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800" y="5797550"/>
            <a:ext cx="1060450" cy="10604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flipH="1">
            <a:off x="76200" y="1447800"/>
            <a:ext cx="8991600" cy="0"/>
          </a:xfrm>
          <a:prstGeom prst="line">
            <a:avLst/>
          </a:prstGeom>
          <a:ln w="41275">
            <a:solidFill>
              <a:srgbClr val="6A18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640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childverona@gmail.com" TargetMode="External"/><Relationship Id="rId2" Type="http://schemas.openxmlformats.org/officeDocument/2006/relationships/hyperlink" Target="http://www.veronachild.org/" TargetMode="External"/><Relationship Id="rId1" Type="http://schemas.openxmlformats.org/officeDocument/2006/relationships/slideLayout" Target="../slideLayouts/slideLayout2.xml"/><Relationship Id="rId5" Type="http://schemas.openxmlformats.org/officeDocument/2006/relationships/hyperlink" Target="mailto:lskinner@veronaschools.org" TargetMode="External"/><Relationship Id="rId4" Type="http://schemas.openxmlformats.org/officeDocument/2006/relationships/hyperlink" Target="http://www.veronaschools.org/"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42912" y="2133600"/>
            <a:ext cx="8229600" cy="1905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t>You and Your Child’s IEP</a:t>
            </a:r>
            <a:r>
              <a:rPr lang="en-US" dirty="0"/>
              <a:t/>
            </a:r>
            <a:br>
              <a:rPr lang="en-US" dirty="0"/>
            </a:br>
            <a:r>
              <a:rPr lang="en-US" dirty="0" smtClean="0"/>
              <a:t/>
            </a:r>
            <a:br>
              <a:rPr lang="en-US" dirty="0" smtClean="0"/>
            </a:br>
            <a:endParaRPr lang="en-US" dirty="0" smtClean="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76600"/>
            <a:ext cx="2867025" cy="214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477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IEP</a:t>
            </a:r>
            <a:endParaRPr lang="en-US" b="1" dirty="0"/>
          </a:p>
        </p:txBody>
      </p:sp>
      <p:sp>
        <p:nvSpPr>
          <p:cNvPr id="3" name="Content Placeholder 2"/>
          <p:cNvSpPr>
            <a:spLocks noGrp="1"/>
          </p:cNvSpPr>
          <p:nvPr>
            <p:ph idx="1"/>
          </p:nvPr>
        </p:nvSpPr>
        <p:spPr/>
        <p:txBody>
          <a:bodyPr>
            <a:normAutofit/>
          </a:bodyPr>
          <a:lstStyle/>
          <a:p>
            <a:r>
              <a:rPr lang="en-US" sz="3200" dirty="0"/>
              <a:t>I</a:t>
            </a:r>
            <a:r>
              <a:rPr lang="en-US" sz="3200" dirty="0" smtClean="0"/>
              <a:t>s a process and a product</a:t>
            </a:r>
          </a:p>
          <a:p>
            <a:r>
              <a:rPr lang="en-US" sz="3200" dirty="0" smtClean="0"/>
              <a:t>Is a legal document</a:t>
            </a:r>
          </a:p>
          <a:p>
            <a:r>
              <a:rPr lang="en-US" sz="3200" dirty="0" smtClean="0"/>
              <a:t>Is meant to be individualized</a:t>
            </a:r>
          </a:p>
          <a:p>
            <a:r>
              <a:rPr lang="en-US" sz="3200" dirty="0" smtClean="0"/>
              <a:t>Is your child’s business plan or “G.P.S.” to success</a:t>
            </a:r>
          </a:p>
          <a:p>
            <a:r>
              <a:rPr lang="en-US" sz="3200" dirty="0" smtClean="0"/>
              <a:t>Your child is the “I” in the IEP</a:t>
            </a:r>
          </a:p>
          <a:p>
            <a:endParaRPr lang="en-US" dirty="0" smtClean="0"/>
          </a:p>
          <a:p>
            <a:endParaRPr lang="en-US" dirty="0" smtClean="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95400"/>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22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Purpose of IEP </a:t>
            </a:r>
            <a:endParaRPr lang="en-US" b="1" dirty="0"/>
          </a:p>
        </p:txBody>
      </p:sp>
      <p:sp>
        <p:nvSpPr>
          <p:cNvPr id="3" name="Content Placeholder 2"/>
          <p:cNvSpPr>
            <a:spLocks noGrp="1"/>
          </p:cNvSpPr>
          <p:nvPr>
            <p:ph idx="1"/>
          </p:nvPr>
        </p:nvSpPr>
        <p:spPr/>
        <p:txBody>
          <a:bodyPr>
            <a:normAutofit fontScale="92500" lnSpcReduction="20000"/>
          </a:bodyPr>
          <a:lstStyle/>
          <a:p>
            <a:r>
              <a:rPr lang="en-US" sz="3200" dirty="0" smtClean="0"/>
              <a:t>Provides a plan for a Free and Appropriate Public Education (FAPE) in the Least Restrictive Environment (LRE)</a:t>
            </a:r>
          </a:p>
          <a:p>
            <a:r>
              <a:rPr lang="en-US" sz="3200" dirty="0" smtClean="0"/>
              <a:t>“To the maximum extent possible, a student with a disability is educated with children who are not disabled” (NJAC 6:A-14-4.2(a)(1))</a:t>
            </a:r>
          </a:p>
          <a:p>
            <a:r>
              <a:rPr lang="en-US" sz="3200" dirty="0" smtClean="0"/>
              <a:t>Provides the child with an “appropriate” public education. This is determined on an individual basis. It is different for each child and determined by a child’s individual needs</a:t>
            </a:r>
          </a:p>
          <a:p>
            <a:endParaRPr lang="en-US" sz="3200" dirty="0"/>
          </a:p>
        </p:txBody>
      </p:sp>
    </p:spTree>
    <p:extLst>
      <p:ext uri="{BB962C8B-B14F-4D97-AF65-F5344CB8AC3E}">
        <p14:creationId xmlns:p14="http://schemas.microsoft.com/office/powerpoint/2010/main" val="301791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IEP: Product and Process</a:t>
            </a:r>
            <a:endParaRPr lang="en-US" b="1" dirty="0"/>
          </a:p>
        </p:txBody>
      </p:sp>
      <p:sp>
        <p:nvSpPr>
          <p:cNvPr id="3" name="Content Placeholder 2"/>
          <p:cNvSpPr>
            <a:spLocks noGrp="1"/>
          </p:cNvSpPr>
          <p:nvPr>
            <p:ph idx="1"/>
          </p:nvPr>
        </p:nvSpPr>
        <p:spPr/>
        <p:txBody>
          <a:bodyPr>
            <a:normAutofit/>
          </a:bodyPr>
          <a:lstStyle/>
          <a:p>
            <a:pPr>
              <a:lnSpc>
                <a:spcPct val="80000"/>
              </a:lnSpc>
            </a:pPr>
            <a:r>
              <a:rPr lang="en-US" sz="2800" u="sng" dirty="0"/>
              <a:t>Process</a:t>
            </a:r>
            <a:r>
              <a:rPr lang="en-US" sz="2800" dirty="0"/>
              <a:t>: represents a collaboration between school personnel, parents and when appropriate, the child, in developing, reviewing and revising the educational program in order to best serve the child with disabilities. </a:t>
            </a:r>
            <a:r>
              <a:rPr lang="en-US" sz="2800" dirty="0" smtClean="0"/>
              <a:t>(adult centered</a:t>
            </a:r>
            <a:r>
              <a:rPr lang="en-US" sz="2800" dirty="0"/>
              <a:t>) </a:t>
            </a:r>
          </a:p>
          <a:p>
            <a:pPr>
              <a:lnSpc>
                <a:spcPct val="80000"/>
              </a:lnSpc>
            </a:pPr>
            <a:r>
              <a:rPr lang="en-US" sz="2800" u="sng" dirty="0" smtClean="0"/>
              <a:t>Product</a:t>
            </a:r>
            <a:r>
              <a:rPr lang="en-US" sz="2800" dirty="0" smtClean="0"/>
              <a:t>: serves </a:t>
            </a:r>
            <a:r>
              <a:rPr lang="en-US" sz="2800" dirty="0"/>
              <a:t>as a </a:t>
            </a:r>
            <a:r>
              <a:rPr lang="en-US" sz="2800" dirty="0" smtClean="0"/>
              <a:t>business plan or “G.P.S.”for school personnel </a:t>
            </a:r>
            <a:r>
              <a:rPr lang="en-US" sz="2800" dirty="0"/>
              <a:t>and parents </a:t>
            </a:r>
            <a:r>
              <a:rPr lang="en-US" sz="2800" dirty="0" smtClean="0"/>
              <a:t>that outlines the </a:t>
            </a:r>
            <a:r>
              <a:rPr lang="en-US" sz="2800" dirty="0"/>
              <a:t>child’s educational program and desired improvements in </a:t>
            </a:r>
            <a:r>
              <a:rPr lang="en-US" sz="2800" dirty="0" smtClean="0"/>
              <a:t>functioning </a:t>
            </a:r>
            <a:r>
              <a:rPr lang="en-US" sz="2800" dirty="0"/>
              <a:t>within academic, social and/or adoptive domains.   (child centered)</a:t>
            </a:r>
          </a:p>
          <a:p>
            <a:endParaRPr lang="en-US" sz="2800" dirty="0"/>
          </a:p>
        </p:txBody>
      </p:sp>
    </p:spTree>
    <p:extLst>
      <p:ext uri="{BB962C8B-B14F-4D97-AF65-F5344CB8AC3E}">
        <p14:creationId xmlns:p14="http://schemas.microsoft.com/office/powerpoint/2010/main" val="179676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Preparing for the IEP meeting</a:t>
            </a:r>
            <a:endParaRPr lang="en-US"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43175" y="2695575"/>
            <a:ext cx="40576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998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Prior to the IEP meeting</a:t>
            </a:r>
            <a:endParaRPr lang="en-US" b="1" dirty="0"/>
          </a:p>
        </p:txBody>
      </p:sp>
      <p:sp>
        <p:nvSpPr>
          <p:cNvPr id="3" name="Content Placeholder 2"/>
          <p:cNvSpPr>
            <a:spLocks noGrp="1"/>
          </p:cNvSpPr>
          <p:nvPr>
            <p:ph idx="1"/>
          </p:nvPr>
        </p:nvSpPr>
        <p:spPr>
          <a:xfrm>
            <a:off x="381000" y="1524000"/>
            <a:ext cx="8305800" cy="4602163"/>
          </a:xfrm>
        </p:spPr>
        <p:txBody>
          <a:bodyPr>
            <a:noAutofit/>
          </a:bodyPr>
          <a:lstStyle/>
          <a:p>
            <a:r>
              <a:rPr lang="en-US" sz="3200" dirty="0" smtClean="0"/>
              <a:t>Keep a journal from the 1</a:t>
            </a:r>
            <a:r>
              <a:rPr lang="en-US" sz="3200" baseline="30000" dirty="0" smtClean="0"/>
              <a:t>st</a:t>
            </a:r>
            <a:r>
              <a:rPr lang="en-US" sz="3200" dirty="0" smtClean="0"/>
              <a:t> day of school</a:t>
            </a:r>
          </a:p>
          <a:p>
            <a:r>
              <a:rPr lang="en-US" sz="3200" dirty="0" smtClean="0"/>
              <a:t>Make copies of homework assignments</a:t>
            </a:r>
          </a:p>
          <a:p>
            <a:r>
              <a:rPr lang="en-US" sz="3200" dirty="0" smtClean="0"/>
              <a:t>Make copies of all tests and quizzes</a:t>
            </a:r>
          </a:p>
          <a:p>
            <a:r>
              <a:rPr lang="en-US" sz="3200" dirty="0" smtClean="0"/>
              <a:t>Make copies of writing assignments</a:t>
            </a:r>
          </a:p>
          <a:p>
            <a:r>
              <a:rPr lang="en-US" sz="3200" dirty="0" smtClean="0"/>
              <a:t>This is your data and your observations</a:t>
            </a:r>
          </a:p>
          <a:p>
            <a:pPr marL="0" indent="0">
              <a:buNone/>
            </a:pPr>
            <a:r>
              <a:rPr lang="en-US" sz="3200" dirty="0" smtClean="0"/>
              <a:t>**Please note that your child is evaluated every 3 years (triennial), but has an annual IEP meeting to plan for the next school year</a:t>
            </a:r>
            <a:endParaRPr lang="en-US" sz="3200" dirty="0"/>
          </a:p>
        </p:txBody>
      </p:sp>
    </p:spTree>
    <p:extLst>
      <p:ext uri="{BB962C8B-B14F-4D97-AF65-F5344CB8AC3E}">
        <p14:creationId xmlns:p14="http://schemas.microsoft.com/office/powerpoint/2010/main" val="82033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At the Meeting</a:t>
            </a:r>
            <a:endParaRPr lang="en-US" b="1" dirty="0"/>
          </a:p>
        </p:txBody>
      </p:sp>
      <p:sp>
        <p:nvSpPr>
          <p:cNvPr id="3" name="Content Placeholder 2"/>
          <p:cNvSpPr>
            <a:spLocks noGrp="1"/>
          </p:cNvSpPr>
          <p:nvPr>
            <p:ph idx="1"/>
          </p:nvPr>
        </p:nvSpPr>
        <p:spPr/>
        <p:txBody>
          <a:bodyPr>
            <a:normAutofit/>
          </a:bodyPr>
          <a:lstStyle/>
          <a:p>
            <a:r>
              <a:rPr lang="en-US" sz="3200" dirty="0" smtClean="0"/>
              <a:t>Everyone at the table has a voice</a:t>
            </a:r>
          </a:p>
          <a:p>
            <a:r>
              <a:rPr lang="en-US" sz="3200" dirty="0" smtClean="0"/>
              <a:t>We are “child” focused</a:t>
            </a:r>
          </a:p>
          <a:p>
            <a:r>
              <a:rPr lang="en-US" sz="3200" dirty="0" smtClean="0"/>
              <a:t>You may not always agree, but you will need to come to some kind of agreement</a:t>
            </a:r>
          </a:p>
          <a:p>
            <a:r>
              <a:rPr lang="en-US" sz="3200" dirty="0" smtClean="0"/>
              <a:t>“Develop a language of persuasion rather than a language of positional battle” (pg. 53 of </a:t>
            </a:r>
            <a:r>
              <a:rPr lang="en-US" sz="3200" i="1" dirty="0" smtClean="0"/>
              <a:t>Parenting  a Struggling Reader </a:t>
            </a:r>
            <a:r>
              <a:rPr lang="en-US" sz="3200" dirty="0" smtClean="0"/>
              <a:t>by Susan Hall and Louisa Moats)</a:t>
            </a:r>
            <a:endParaRPr lang="en-US" sz="3200" dirty="0"/>
          </a:p>
        </p:txBody>
      </p:sp>
    </p:spTree>
    <p:extLst>
      <p:ext uri="{BB962C8B-B14F-4D97-AF65-F5344CB8AC3E}">
        <p14:creationId xmlns:p14="http://schemas.microsoft.com/office/powerpoint/2010/main" val="291409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to bring to the meeting</a:t>
            </a:r>
            <a:endParaRPr lang="en-US" b="1" dirty="0"/>
          </a:p>
        </p:txBody>
      </p:sp>
      <p:sp>
        <p:nvSpPr>
          <p:cNvPr id="3" name="Content Placeholder 2"/>
          <p:cNvSpPr>
            <a:spLocks noGrp="1"/>
          </p:cNvSpPr>
          <p:nvPr>
            <p:ph idx="1"/>
          </p:nvPr>
        </p:nvSpPr>
        <p:spPr/>
        <p:txBody>
          <a:bodyPr>
            <a:normAutofit lnSpcReduction="10000"/>
          </a:bodyPr>
          <a:lstStyle/>
          <a:p>
            <a:r>
              <a:rPr lang="en-US" sz="3600" dirty="0" smtClean="0"/>
              <a:t>Samples of your child’s work</a:t>
            </a:r>
          </a:p>
          <a:p>
            <a:r>
              <a:rPr lang="en-US" sz="3600" dirty="0" smtClean="0"/>
              <a:t>Your journal</a:t>
            </a:r>
          </a:p>
          <a:p>
            <a:r>
              <a:rPr lang="en-US" sz="3600" dirty="0" smtClean="0"/>
              <a:t>A one page “focus sheet” that will contain</a:t>
            </a:r>
          </a:p>
          <a:p>
            <a:pPr lvl="1"/>
            <a:r>
              <a:rPr lang="en-US" sz="2800" dirty="0" smtClean="0"/>
              <a:t>Your goals for the meeting</a:t>
            </a:r>
          </a:p>
          <a:p>
            <a:pPr lvl="1"/>
            <a:r>
              <a:rPr lang="en-US" sz="2800" dirty="0"/>
              <a:t>A list of what is working</a:t>
            </a:r>
          </a:p>
          <a:p>
            <a:pPr lvl="1"/>
            <a:r>
              <a:rPr lang="en-US" sz="2800" dirty="0" smtClean="0"/>
              <a:t>A list of concerns</a:t>
            </a:r>
          </a:p>
          <a:p>
            <a:pPr lvl="1"/>
            <a:r>
              <a:rPr lang="en-US" sz="2800" dirty="0" smtClean="0"/>
              <a:t>A list of suggested changes</a:t>
            </a:r>
          </a:p>
        </p:txBody>
      </p:sp>
    </p:spTree>
    <p:extLst>
      <p:ext uri="{BB962C8B-B14F-4D97-AF65-F5344CB8AC3E}">
        <p14:creationId xmlns:p14="http://schemas.microsoft.com/office/powerpoint/2010/main" val="2886434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7772400" cy="1362075"/>
          </a:xfrm>
        </p:spPr>
        <p:txBody>
          <a:bodyPr>
            <a:normAutofit fontScale="90000"/>
          </a:bodyPr>
          <a:lstStyle/>
          <a:p>
            <a:pPr algn="ctr"/>
            <a:r>
              <a:rPr lang="en-US" dirty="0"/>
              <a:t/>
            </a:r>
            <a:br>
              <a:rPr lang="en-US" dirty="0"/>
            </a:br>
            <a:r>
              <a:rPr lang="en-US" dirty="0" smtClean="0"/>
              <a:t>the Components of an IEP</a:t>
            </a:r>
            <a:br>
              <a:rPr lang="en-US" dirty="0" smtClean="0"/>
            </a:br>
            <a:r>
              <a:rPr lang="en-US" dirty="0"/>
              <a:t/>
            </a:r>
            <a:br>
              <a:rPr lang="en-US" dirty="0"/>
            </a:br>
            <a:endParaRPr lang="en-US" dirty="0"/>
          </a:p>
        </p:txBody>
      </p:sp>
    </p:spTree>
    <p:extLst>
      <p:ext uri="{BB962C8B-B14F-4D97-AF65-F5344CB8AC3E}">
        <p14:creationId xmlns:p14="http://schemas.microsoft.com/office/powerpoint/2010/main" val="134669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IDEA say…</a:t>
            </a:r>
            <a:endParaRPr lang="en-US" b="1" dirty="0"/>
          </a:p>
        </p:txBody>
      </p:sp>
      <p:sp>
        <p:nvSpPr>
          <p:cNvPr id="3" name="Content Placeholder 2"/>
          <p:cNvSpPr>
            <a:spLocks noGrp="1"/>
          </p:cNvSpPr>
          <p:nvPr>
            <p:ph idx="1"/>
          </p:nvPr>
        </p:nvSpPr>
        <p:spPr/>
        <p:txBody>
          <a:bodyPr>
            <a:normAutofit lnSpcReduction="10000"/>
          </a:bodyPr>
          <a:lstStyle/>
          <a:p>
            <a:r>
              <a:rPr lang="en-US" sz="2400" dirty="0" smtClean="0">
                <a:latin typeface="Arial" panose="020B0604020202020204" pitchFamily="34" charset="0"/>
                <a:cs typeface="Arial" panose="020B0604020202020204" pitchFamily="34" charset="0"/>
              </a:rPr>
              <a:t>Individuals with Disabilities Education Act (IDEA) requires that an IEP include:</a:t>
            </a:r>
          </a:p>
          <a:p>
            <a:pPr lvl="1"/>
            <a:r>
              <a:rPr lang="en-US" sz="2000" dirty="0" smtClean="0">
                <a:latin typeface="Arial" panose="020B0604020202020204" pitchFamily="34" charset="0"/>
                <a:cs typeface="Arial" panose="020B0604020202020204" pitchFamily="34" charset="0"/>
              </a:rPr>
              <a:t>a statement of the child’s </a:t>
            </a:r>
            <a:r>
              <a:rPr lang="en-US" sz="2000" b="1" dirty="0" smtClean="0">
                <a:solidFill>
                  <a:schemeClr val="accent2">
                    <a:lumMod val="75000"/>
                  </a:schemeClr>
                </a:solidFill>
                <a:latin typeface="Arial" panose="020B0604020202020204" pitchFamily="34" charset="0"/>
                <a:cs typeface="Arial" panose="020B0604020202020204" pitchFamily="34" charset="0"/>
              </a:rPr>
              <a:t>present levels of academic achievement and functional performance</a:t>
            </a:r>
            <a:r>
              <a:rPr lang="en-US" sz="2000" dirty="0" smtClean="0">
                <a:latin typeface="Arial" panose="020B0604020202020204" pitchFamily="34" charset="0"/>
                <a:cs typeface="Arial" panose="020B0604020202020204" pitchFamily="34" charset="0"/>
              </a:rPr>
              <a:t>,(PLAAFP), including how the child’s disability affects the child’s involvement and progress in the general education curriculum </a:t>
            </a:r>
            <a:r>
              <a:rPr lang="en-US" dirty="0"/>
              <a:t>(</a:t>
            </a:r>
            <a:r>
              <a:rPr lang="en-US" sz="1800" dirty="0">
                <a:latin typeface="Arial" panose="020B0604020202020204" pitchFamily="34" charset="0"/>
                <a:cs typeface="Arial" panose="020B0604020202020204" pitchFamily="34" charset="0"/>
              </a:rPr>
              <a:t>20 U.S.C. §614(d)(I)(A)(i</a:t>
            </a:r>
            <a:r>
              <a:rPr lang="en-US" sz="1800" dirty="0" smtClean="0">
                <a:latin typeface="Arial" panose="020B0604020202020204" pitchFamily="34" charset="0"/>
                <a:cs typeface="Arial" panose="020B0604020202020204" pitchFamily="34" charset="0"/>
              </a:rPr>
              <a:t>) (I)). </a:t>
            </a:r>
            <a:r>
              <a:rPr lang="en-US" sz="2000" dirty="0" smtClean="0">
                <a:latin typeface="Arial" panose="020B0604020202020204" pitchFamily="34" charset="0"/>
                <a:cs typeface="Arial" panose="020B0604020202020204" pitchFamily="34" charset="0"/>
              </a:rPr>
              <a:t>. . [and] </a:t>
            </a:r>
          </a:p>
          <a:p>
            <a:pPr lvl="1"/>
            <a:r>
              <a:rPr lang="en-US" sz="2000" dirty="0" smtClean="0">
                <a:latin typeface="Arial" panose="020B0604020202020204" pitchFamily="34" charset="0"/>
                <a:cs typeface="Arial" panose="020B0604020202020204" pitchFamily="34" charset="0"/>
              </a:rPr>
              <a:t>a statement of </a:t>
            </a:r>
            <a:r>
              <a:rPr lang="en-US" sz="2000" b="1" dirty="0" smtClean="0">
                <a:solidFill>
                  <a:schemeClr val="accent2">
                    <a:lumMod val="75000"/>
                  </a:schemeClr>
                </a:solidFill>
                <a:latin typeface="Arial" panose="020B0604020202020204" pitchFamily="34" charset="0"/>
                <a:cs typeface="Arial" panose="020B0604020202020204" pitchFamily="34" charset="0"/>
              </a:rPr>
              <a:t>measurable annual goals, including academic and functional goals</a:t>
            </a:r>
            <a:r>
              <a:rPr lang="en-US" sz="2000" dirty="0" smtClean="0">
                <a:latin typeface="Arial" panose="020B0604020202020204" pitchFamily="34" charset="0"/>
                <a:cs typeface="Arial" panose="020B0604020202020204" pitchFamily="34" charset="0"/>
              </a:rPr>
              <a:t>, designed to meet the child’s needs that result from the child’s disability to enable the child to be involved in and make progress in the general education curriculum; and  meet each of the child’s other educational needs that result from the child’s disability. </a:t>
            </a:r>
            <a:br>
              <a:rPr lang="en-US" sz="20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20 U.S.C</a:t>
            </a:r>
            <a:r>
              <a:rPr lang="en-US" sz="1800" dirty="0" smtClean="0">
                <a:latin typeface="Arial" panose="020B0604020202020204" pitchFamily="34" charset="0"/>
                <a:cs typeface="Arial" panose="020B0604020202020204" pitchFamily="34" charset="0"/>
              </a:rPr>
              <a:t>.§614(d)(1)(A)(i)(II))</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868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IEP</a:t>
            </a:r>
            <a:endParaRPr lang="en-US" dirty="0"/>
          </a:p>
        </p:txBody>
      </p:sp>
      <p:sp>
        <p:nvSpPr>
          <p:cNvPr id="3" name="Content Placeholder 2"/>
          <p:cNvSpPr>
            <a:spLocks noGrp="1"/>
          </p:cNvSpPr>
          <p:nvPr>
            <p:ph idx="1"/>
          </p:nvPr>
        </p:nvSpPr>
        <p:spPr/>
        <p:txBody>
          <a:bodyPr/>
          <a:lstStyle/>
          <a:p>
            <a:pPr marL="0" indent="0">
              <a:buNone/>
            </a:pPr>
            <a:r>
              <a:rPr lang="en-US" dirty="0"/>
              <a:t>Outlines the student’s program and instruction</a:t>
            </a:r>
          </a:p>
          <a:p>
            <a:pPr lvl="1"/>
            <a:r>
              <a:rPr lang="en-US" dirty="0"/>
              <a:t>Specific</a:t>
            </a:r>
          </a:p>
          <a:p>
            <a:pPr lvl="1"/>
            <a:r>
              <a:rPr lang="en-US" dirty="0"/>
              <a:t>Individualized</a:t>
            </a:r>
          </a:p>
          <a:p>
            <a:pPr lvl="1"/>
            <a:r>
              <a:rPr lang="en-US" dirty="0"/>
              <a:t>Written annually</a:t>
            </a:r>
          </a:p>
          <a:p>
            <a:pPr lvl="1"/>
            <a:r>
              <a:rPr lang="en-US" dirty="0"/>
              <a:t>Tells the teacher what to teach—how to get from point A to point B </a:t>
            </a:r>
          </a:p>
          <a:p>
            <a:endParaRPr lang="en-US" dirty="0"/>
          </a:p>
        </p:txBody>
      </p:sp>
    </p:spTree>
    <p:extLst>
      <p:ext uri="{BB962C8B-B14F-4D97-AF65-F5344CB8AC3E}">
        <p14:creationId xmlns:p14="http://schemas.microsoft.com/office/powerpoint/2010/main" val="147220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you will learn today…</a:t>
            </a:r>
            <a:endParaRPr lang="en-US" b="1" dirty="0"/>
          </a:p>
        </p:txBody>
      </p:sp>
      <p:sp>
        <p:nvSpPr>
          <p:cNvPr id="3" name="Content Placeholder 2"/>
          <p:cNvSpPr>
            <a:spLocks noGrp="1"/>
          </p:cNvSpPr>
          <p:nvPr>
            <p:ph idx="1"/>
          </p:nvPr>
        </p:nvSpPr>
        <p:spPr/>
        <p:txBody>
          <a:bodyPr>
            <a:normAutofit/>
          </a:bodyPr>
          <a:lstStyle/>
          <a:p>
            <a:pPr marL="514350" indent="-514350">
              <a:buAutoNum type="arabicPeriod"/>
            </a:pPr>
            <a:r>
              <a:rPr lang="en-US" sz="3200" dirty="0" smtClean="0"/>
              <a:t>The role of each participant</a:t>
            </a:r>
          </a:p>
          <a:p>
            <a:pPr marL="514350" indent="-514350">
              <a:buAutoNum type="arabicPeriod"/>
            </a:pPr>
            <a:r>
              <a:rPr lang="en-US" sz="3200" dirty="0" smtClean="0"/>
              <a:t>How to prepare for an IEP meeting</a:t>
            </a:r>
          </a:p>
          <a:p>
            <a:pPr marL="514350" indent="-514350">
              <a:buAutoNum type="arabicPeriod"/>
            </a:pPr>
            <a:r>
              <a:rPr lang="en-US" dirty="0"/>
              <a:t>T</a:t>
            </a:r>
            <a:r>
              <a:rPr lang="en-US" sz="3200" dirty="0" smtClean="0"/>
              <a:t>he components of an IEP</a:t>
            </a:r>
          </a:p>
          <a:p>
            <a:pPr marL="514350" indent="-514350">
              <a:buAutoNum type="arabicPeriod"/>
            </a:pPr>
            <a:r>
              <a:rPr lang="en-US" sz="3200" dirty="0" smtClean="0"/>
              <a:t>How the Common Core Standards apply</a:t>
            </a:r>
          </a:p>
          <a:p>
            <a:pPr marL="514350" indent="-514350">
              <a:buFont typeface="Arial" pitchFamily="34" charset="0"/>
              <a:buAutoNum type="arabicPeriod"/>
            </a:pPr>
            <a:r>
              <a:rPr lang="en-US" dirty="0"/>
              <a:t>How to read your child’s evaluation </a:t>
            </a:r>
            <a:r>
              <a:rPr lang="en-US" dirty="0" smtClean="0"/>
              <a:t>scores</a:t>
            </a:r>
            <a:endParaRPr lang="en-US" dirty="0"/>
          </a:p>
          <a:p>
            <a:pPr marL="514350" indent="-514350">
              <a:buAutoNum type="arabicPeriod"/>
            </a:pPr>
            <a:r>
              <a:rPr lang="en-US" sz="3200" dirty="0" smtClean="0"/>
              <a:t>How to be a champion for your child</a:t>
            </a:r>
            <a:endParaRPr lang="en-US" sz="3200" dirty="0"/>
          </a:p>
        </p:txBody>
      </p:sp>
    </p:spTree>
    <p:extLst>
      <p:ext uri="{BB962C8B-B14F-4D97-AF65-F5344CB8AC3E}">
        <p14:creationId xmlns:p14="http://schemas.microsoft.com/office/powerpoint/2010/main" val="1204986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UNDERSTAND THE STEPS</a:t>
            </a:r>
            <a:endParaRPr lang="en-US" dirty="0"/>
          </a:p>
        </p:txBody>
      </p:sp>
      <p:sp>
        <p:nvSpPr>
          <p:cNvPr id="3" name="Content Placeholder 2"/>
          <p:cNvSpPr>
            <a:spLocks noGrp="1"/>
          </p:cNvSpPr>
          <p:nvPr>
            <p:ph idx="1"/>
          </p:nvPr>
        </p:nvSpPr>
        <p:spPr/>
        <p:txBody>
          <a:bodyPr/>
          <a:lstStyle/>
          <a:p>
            <a:endParaRPr lang="en-US" sz="3200" dirty="0" smtClean="0"/>
          </a:p>
          <a:p>
            <a:r>
              <a:rPr lang="en-US" sz="3200" dirty="0" smtClean="0"/>
              <a:t>Identify </a:t>
            </a:r>
            <a:r>
              <a:rPr lang="en-US" sz="3200" dirty="0" smtClean="0">
                <a:solidFill>
                  <a:schemeClr val="accent2">
                    <a:lumMod val="75000"/>
                  </a:schemeClr>
                </a:solidFill>
              </a:rPr>
              <a:t>the needs (academic, behavioral, emotional) </a:t>
            </a:r>
            <a:r>
              <a:rPr lang="en-US" sz="3200" dirty="0" smtClean="0"/>
              <a:t>of the student</a:t>
            </a:r>
          </a:p>
          <a:p>
            <a:r>
              <a:rPr lang="en-US" sz="3200" dirty="0" smtClean="0"/>
              <a:t>Write the </a:t>
            </a:r>
            <a:r>
              <a:rPr lang="en-US" sz="3200" dirty="0" smtClean="0">
                <a:solidFill>
                  <a:schemeClr val="accent2">
                    <a:lumMod val="75000"/>
                  </a:schemeClr>
                </a:solidFill>
              </a:rPr>
              <a:t>goals and objectives</a:t>
            </a:r>
          </a:p>
          <a:p>
            <a:r>
              <a:rPr lang="en-US" sz="3200" dirty="0" smtClean="0"/>
              <a:t>Create the </a:t>
            </a:r>
            <a:r>
              <a:rPr lang="en-US" sz="3200" dirty="0" smtClean="0">
                <a:solidFill>
                  <a:schemeClr val="accent2">
                    <a:lumMod val="75000"/>
                  </a:schemeClr>
                </a:solidFill>
              </a:rPr>
              <a:t>program</a:t>
            </a:r>
            <a:r>
              <a:rPr lang="en-US" sz="3200" dirty="0" smtClean="0"/>
              <a:t> </a:t>
            </a:r>
          </a:p>
          <a:p>
            <a:r>
              <a:rPr lang="en-US" sz="3200" dirty="0" smtClean="0"/>
              <a:t>Determine the </a:t>
            </a:r>
            <a:r>
              <a:rPr lang="en-US" sz="3200" dirty="0" smtClean="0">
                <a:solidFill>
                  <a:schemeClr val="accent2">
                    <a:lumMod val="75000"/>
                  </a:schemeClr>
                </a:solidFill>
              </a:rPr>
              <a:t>placement</a:t>
            </a:r>
          </a:p>
          <a:p>
            <a:pPr marL="0" indent="0">
              <a:buNone/>
            </a:pPr>
            <a:endParaRPr lang="en-US" dirty="0"/>
          </a:p>
        </p:txBody>
      </p:sp>
    </p:spTree>
    <p:extLst>
      <p:ext uri="{BB962C8B-B14F-4D97-AF65-F5344CB8AC3E}">
        <p14:creationId xmlns:p14="http://schemas.microsoft.com/office/powerpoint/2010/main" val="1223654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Required Elements of an IEP</a:t>
            </a:r>
            <a:endParaRPr lang="en-US" b="1" dirty="0"/>
          </a:p>
        </p:txBody>
      </p:sp>
      <p:sp>
        <p:nvSpPr>
          <p:cNvPr id="5" name="Content Placeholder 4"/>
          <p:cNvSpPr>
            <a:spLocks noGrp="1"/>
          </p:cNvSpPr>
          <p:nvPr>
            <p:ph idx="1"/>
          </p:nvPr>
        </p:nvSpPr>
        <p:spPr>
          <a:xfrm>
            <a:off x="228600" y="1447800"/>
            <a:ext cx="8458200" cy="5029200"/>
          </a:xfrm>
        </p:spPr>
        <p:txBody>
          <a:bodyPr>
            <a:normAutofit fontScale="85000" lnSpcReduction="20000"/>
          </a:bodyPr>
          <a:lstStyle/>
          <a:p>
            <a:pPr>
              <a:lnSpc>
                <a:spcPct val="80000"/>
              </a:lnSpc>
            </a:pPr>
            <a:endParaRPr lang="en-US" sz="3200" dirty="0" smtClean="0"/>
          </a:p>
          <a:p>
            <a:pPr>
              <a:lnSpc>
                <a:spcPct val="80000"/>
              </a:lnSpc>
            </a:pPr>
            <a:r>
              <a:rPr lang="en-US" dirty="0" smtClean="0"/>
              <a:t>I.E.P</a:t>
            </a:r>
            <a:r>
              <a:rPr lang="en-US" dirty="0"/>
              <a:t>. participants (IEP Team)</a:t>
            </a:r>
          </a:p>
          <a:p>
            <a:pPr>
              <a:lnSpc>
                <a:spcPct val="80000"/>
              </a:lnSpc>
            </a:pPr>
            <a:r>
              <a:rPr lang="en-US" dirty="0"/>
              <a:t>Present Levels of Academic Achievement and Functional </a:t>
            </a:r>
            <a:r>
              <a:rPr lang="en-US" dirty="0" smtClean="0"/>
              <a:t>Performance</a:t>
            </a:r>
          </a:p>
          <a:p>
            <a:pPr lvl="1">
              <a:lnSpc>
                <a:spcPct val="80000"/>
              </a:lnSpc>
            </a:pPr>
            <a:r>
              <a:rPr lang="en-US" dirty="0" smtClean="0"/>
              <a:t>How student’s disability affects students involvement and progress in the general curriculum</a:t>
            </a:r>
          </a:p>
          <a:p>
            <a:pPr lvl="1">
              <a:lnSpc>
                <a:spcPct val="80000"/>
              </a:lnSpc>
            </a:pPr>
            <a:r>
              <a:rPr lang="en-US" dirty="0" smtClean="0"/>
              <a:t>For preschool students, how disability affects student’s participation in appropriate activities</a:t>
            </a:r>
          </a:p>
          <a:p>
            <a:pPr>
              <a:lnSpc>
                <a:spcPct val="80000"/>
              </a:lnSpc>
            </a:pPr>
            <a:r>
              <a:rPr lang="en-US" dirty="0" smtClean="0"/>
              <a:t>A statement of detailed measurable annual academic and functional </a:t>
            </a:r>
            <a:r>
              <a:rPr lang="en-US" b="1" dirty="0" smtClean="0"/>
              <a:t>goals</a:t>
            </a:r>
            <a:r>
              <a:rPr lang="en-US" dirty="0" smtClean="0"/>
              <a:t> that, as appropriate, are related to the CCSS</a:t>
            </a:r>
          </a:p>
          <a:p>
            <a:pPr>
              <a:lnSpc>
                <a:spcPct val="80000"/>
              </a:lnSpc>
            </a:pPr>
            <a:r>
              <a:rPr lang="en-US" dirty="0" smtClean="0"/>
              <a:t>Benchmarks or short-term </a:t>
            </a:r>
            <a:r>
              <a:rPr lang="en-US" b="1" dirty="0" smtClean="0"/>
              <a:t>objectives</a:t>
            </a:r>
            <a:r>
              <a:rPr lang="en-US" dirty="0" smtClean="0"/>
              <a:t> that</a:t>
            </a:r>
            <a:endParaRPr lang="en-US" dirty="0"/>
          </a:p>
          <a:p>
            <a:pPr lvl="1">
              <a:lnSpc>
                <a:spcPct val="80000"/>
              </a:lnSpc>
            </a:pPr>
            <a:r>
              <a:rPr lang="en-US" dirty="0" smtClean="0"/>
              <a:t>Enable student to be involved in and progress in the general education curriculum</a:t>
            </a:r>
          </a:p>
          <a:p>
            <a:pPr lvl="1">
              <a:lnSpc>
                <a:spcPct val="80000"/>
              </a:lnSpc>
            </a:pPr>
            <a:r>
              <a:rPr lang="en-US" dirty="0" smtClean="0"/>
              <a:t>Meet each of the student's other needs that result from the student’s disability</a:t>
            </a:r>
          </a:p>
        </p:txBody>
      </p:sp>
    </p:spTree>
    <p:extLst>
      <p:ext uri="{BB962C8B-B14F-4D97-AF65-F5344CB8AC3E}">
        <p14:creationId xmlns:p14="http://schemas.microsoft.com/office/powerpoint/2010/main" val="183909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Elements cont.</a:t>
            </a:r>
            <a:endParaRPr lang="en-US" b="1" dirty="0"/>
          </a:p>
        </p:txBody>
      </p:sp>
      <p:sp>
        <p:nvSpPr>
          <p:cNvPr id="3" name="Content Placeholder 2"/>
          <p:cNvSpPr>
            <a:spLocks noGrp="1"/>
          </p:cNvSpPr>
          <p:nvPr>
            <p:ph idx="1"/>
          </p:nvPr>
        </p:nvSpPr>
        <p:spPr/>
        <p:txBody>
          <a:bodyPr>
            <a:normAutofit fontScale="85000" lnSpcReduction="10000"/>
          </a:bodyPr>
          <a:lstStyle/>
          <a:p>
            <a:pPr>
              <a:lnSpc>
                <a:spcPct val="80000"/>
              </a:lnSpc>
            </a:pPr>
            <a:r>
              <a:rPr lang="en-US" dirty="0" smtClean="0"/>
              <a:t>Statement </a:t>
            </a:r>
            <a:r>
              <a:rPr lang="en-US" dirty="0"/>
              <a:t>of Transition </a:t>
            </a:r>
            <a:r>
              <a:rPr lang="en-US" dirty="0" smtClean="0"/>
              <a:t>Planning</a:t>
            </a:r>
          </a:p>
          <a:p>
            <a:pPr lvl="1">
              <a:lnSpc>
                <a:spcPct val="80000"/>
              </a:lnSpc>
            </a:pPr>
            <a:r>
              <a:rPr lang="en-US" sz="2400" dirty="0" smtClean="0"/>
              <a:t>Age 14-long </a:t>
            </a:r>
            <a:r>
              <a:rPr lang="en-US" sz="2400" dirty="0"/>
              <a:t>range educational plan for the student’s future</a:t>
            </a:r>
          </a:p>
          <a:p>
            <a:pPr lvl="1">
              <a:lnSpc>
                <a:spcPct val="80000"/>
              </a:lnSpc>
            </a:pPr>
            <a:r>
              <a:rPr lang="en-US" sz="2400" dirty="0"/>
              <a:t>A</a:t>
            </a:r>
            <a:r>
              <a:rPr lang="en-US" sz="2400" dirty="0" smtClean="0"/>
              <a:t>ge 16-statement </a:t>
            </a:r>
            <a:r>
              <a:rPr lang="en-US" sz="2400" dirty="0"/>
              <a:t>of related strategies/activities consistent with student strengths, interests, preferences intended to assist student in achieving post secondary goals </a:t>
            </a:r>
          </a:p>
          <a:p>
            <a:r>
              <a:rPr lang="en-US" dirty="0"/>
              <a:t>Behavioral Intervention Plan (BIP) – </a:t>
            </a:r>
            <a:r>
              <a:rPr lang="en-US" dirty="0" smtClean="0"/>
              <a:t>strategies</a:t>
            </a:r>
            <a:r>
              <a:rPr lang="en-US" dirty="0"/>
              <a:t>, interventions and supports to address a student’s behavior that impedes learning</a:t>
            </a:r>
          </a:p>
          <a:p>
            <a:pPr>
              <a:lnSpc>
                <a:spcPct val="80000"/>
              </a:lnSpc>
            </a:pPr>
            <a:r>
              <a:rPr lang="en-US" dirty="0"/>
              <a:t>Modifications/Accommodations for the student to be involved in and make progress in the general education curriculum while being educated with non-disabled peers (includes assistive technology and supplementary aides/services)</a:t>
            </a:r>
          </a:p>
          <a:p>
            <a:endParaRPr lang="en-US" dirty="0"/>
          </a:p>
          <a:p>
            <a:endParaRPr lang="en-US" dirty="0"/>
          </a:p>
        </p:txBody>
      </p:sp>
    </p:spTree>
    <p:extLst>
      <p:ext uri="{BB962C8B-B14F-4D97-AF65-F5344CB8AC3E}">
        <p14:creationId xmlns:p14="http://schemas.microsoft.com/office/powerpoint/2010/main" val="427649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Elements cont.</a:t>
            </a:r>
            <a:endParaRPr lang="en-US" b="1" dirty="0"/>
          </a:p>
        </p:txBody>
      </p:sp>
      <p:sp>
        <p:nvSpPr>
          <p:cNvPr id="3" name="Content Placeholder 2"/>
          <p:cNvSpPr>
            <a:spLocks noGrp="1"/>
          </p:cNvSpPr>
          <p:nvPr>
            <p:ph idx="1"/>
          </p:nvPr>
        </p:nvSpPr>
        <p:spPr>
          <a:xfrm>
            <a:off x="304800" y="1143000"/>
            <a:ext cx="8229600" cy="5105400"/>
          </a:xfrm>
        </p:spPr>
        <p:txBody>
          <a:bodyPr>
            <a:normAutofit lnSpcReduction="10000"/>
          </a:bodyPr>
          <a:lstStyle/>
          <a:p>
            <a:pPr marL="0" indent="0">
              <a:lnSpc>
                <a:spcPct val="80000"/>
              </a:lnSpc>
              <a:buNone/>
            </a:pPr>
            <a:endParaRPr lang="en-US" dirty="0"/>
          </a:p>
          <a:p>
            <a:pPr>
              <a:lnSpc>
                <a:spcPct val="80000"/>
              </a:lnSpc>
            </a:pPr>
            <a:r>
              <a:rPr lang="en-US" sz="3000" dirty="0"/>
              <a:t>Supports for school personnel-may include training, consultation, research based materials</a:t>
            </a:r>
          </a:p>
          <a:p>
            <a:pPr>
              <a:lnSpc>
                <a:spcPct val="80000"/>
              </a:lnSpc>
            </a:pPr>
            <a:r>
              <a:rPr lang="en-US" sz="3000" dirty="0"/>
              <a:t>Child’s progress and reporting requirements-how will child’s progress toward annual goals will be reported </a:t>
            </a:r>
            <a:r>
              <a:rPr lang="en-US" sz="3000" dirty="0" smtClean="0"/>
              <a:t>to parents and </a:t>
            </a:r>
            <a:r>
              <a:rPr lang="en-US" sz="3000" dirty="0"/>
              <a:t>how often it will be reported</a:t>
            </a:r>
          </a:p>
          <a:p>
            <a:pPr>
              <a:lnSpc>
                <a:spcPct val="80000"/>
              </a:lnSpc>
            </a:pPr>
            <a:r>
              <a:rPr lang="en-US" sz="3000" dirty="0"/>
              <a:t>Rationale for removal from General Education (LRE statement)</a:t>
            </a:r>
          </a:p>
          <a:p>
            <a:pPr>
              <a:lnSpc>
                <a:spcPct val="80000"/>
              </a:lnSpc>
            </a:pPr>
            <a:r>
              <a:rPr lang="en-US" sz="3000" dirty="0"/>
              <a:t>Modifications/Accommodations necessary to allow the child to participate in extracurricular and nonacademic activities</a:t>
            </a:r>
          </a:p>
          <a:p>
            <a:pPr>
              <a:lnSpc>
                <a:spcPct val="80000"/>
              </a:lnSpc>
              <a:buFont typeface="Arial" charset="0"/>
              <a:buNone/>
            </a:pPr>
            <a:endParaRPr lang="en-US" dirty="0"/>
          </a:p>
          <a:p>
            <a:endParaRPr lang="en-US" dirty="0"/>
          </a:p>
          <a:p>
            <a:endParaRPr lang="en-US" dirty="0"/>
          </a:p>
        </p:txBody>
      </p:sp>
    </p:spTree>
    <p:extLst>
      <p:ext uri="{BB962C8B-B14F-4D97-AF65-F5344CB8AC3E}">
        <p14:creationId xmlns:p14="http://schemas.microsoft.com/office/powerpoint/2010/main" val="345519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cont.</a:t>
            </a:r>
            <a:endParaRPr lang="en-US" dirty="0"/>
          </a:p>
        </p:txBody>
      </p:sp>
      <p:sp>
        <p:nvSpPr>
          <p:cNvPr id="3" name="Content Placeholder 2"/>
          <p:cNvSpPr>
            <a:spLocks noGrp="1"/>
          </p:cNvSpPr>
          <p:nvPr>
            <p:ph idx="1"/>
          </p:nvPr>
        </p:nvSpPr>
        <p:spPr/>
        <p:txBody>
          <a:bodyPr/>
          <a:lstStyle/>
          <a:p>
            <a:pPr>
              <a:lnSpc>
                <a:spcPct val="80000"/>
              </a:lnSpc>
            </a:pPr>
            <a:r>
              <a:rPr lang="en-US" dirty="0"/>
              <a:t>Length of school day/school year (includes discussion of ESY) </a:t>
            </a:r>
          </a:p>
          <a:p>
            <a:pPr>
              <a:lnSpc>
                <a:spcPct val="80000"/>
              </a:lnSpc>
            </a:pPr>
            <a:r>
              <a:rPr lang="en-US" dirty="0"/>
              <a:t>Participation in district-wide and statewide assessment program (includes accommodations)</a:t>
            </a:r>
          </a:p>
          <a:p>
            <a:pPr>
              <a:lnSpc>
                <a:spcPct val="80000"/>
              </a:lnSpc>
            </a:pPr>
            <a:r>
              <a:rPr lang="en-US" dirty="0"/>
              <a:t>Graduation Requirements</a:t>
            </a:r>
          </a:p>
          <a:p>
            <a:pPr>
              <a:lnSpc>
                <a:spcPct val="80000"/>
              </a:lnSpc>
            </a:pPr>
            <a:r>
              <a:rPr lang="en-US" dirty="0"/>
              <a:t>Age of Majority statement</a:t>
            </a:r>
          </a:p>
          <a:p>
            <a:pPr>
              <a:lnSpc>
                <a:spcPct val="80000"/>
              </a:lnSpc>
            </a:pPr>
            <a:r>
              <a:rPr lang="en-US" dirty="0"/>
              <a:t>Statement of Special Education, Related Services and Supplementary Aides and Services (program)</a:t>
            </a:r>
          </a:p>
          <a:p>
            <a:endParaRPr lang="en-US" dirty="0"/>
          </a:p>
        </p:txBody>
      </p:sp>
    </p:spTree>
    <p:extLst>
      <p:ext uri="{BB962C8B-B14F-4D97-AF65-F5344CB8AC3E}">
        <p14:creationId xmlns:p14="http://schemas.microsoft.com/office/powerpoint/2010/main" val="626119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lstStyle/>
          <a:p>
            <a:r>
              <a:rPr lang="en-US" dirty="0" smtClean="0"/>
              <a:t>Today’s Focus</a:t>
            </a:r>
          </a:p>
        </p:txBody>
      </p:sp>
      <p:sp>
        <p:nvSpPr>
          <p:cNvPr id="90115" name="Rectangle 3"/>
          <p:cNvSpPr>
            <a:spLocks noGrp="1"/>
          </p:cNvSpPr>
          <p:nvPr>
            <p:ph type="body" idx="1"/>
          </p:nvPr>
        </p:nvSpPr>
        <p:spPr/>
        <p:txBody>
          <a:bodyPr/>
          <a:lstStyle/>
          <a:p>
            <a:endParaRPr lang="en-US" b="1" dirty="0" smtClean="0"/>
          </a:p>
          <a:p>
            <a:r>
              <a:rPr lang="en-US" b="1" dirty="0" smtClean="0"/>
              <a:t>P</a:t>
            </a:r>
            <a:r>
              <a:rPr lang="en-US" dirty="0" smtClean="0"/>
              <a:t>resent </a:t>
            </a:r>
            <a:r>
              <a:rPr lang="en-US" b="1" dirty="0" smtClean="0"/>
              <a:t>L</a:t>
            </a:r>
            <a:r>
              <a:rPr lang="en-US" dirty="0" smtClean="0"/>
              <a:t>evels of </a:t>
            </a:r>
            <a:r>
              <a:rPr lang="en-US" b="1" dirty="0" smtClean="0"/>
              <a:t>A</a:t>
            </a:r>
            <a:r>
              <a:rPr lang="en-US" dirty="0" smtClean="0"/>
              <a:t>cademic </a:t>
            </a:r>
            <a:r>
              <a:rPr lang="en-US" b="1" dirty="0" smtClean="0"/>
              <a:t>A</a:t>
            </a:r>
            <a:r>
              <a:rPr lang="en-US" dirty="0" smtClean="0"/>
              <a:t>chievement and </a:t>
            </a:r>
            <a:r>
              <a:rPr lang="en-US" b="1" dirty="0" smtClean="0"/>
              <a:t>F</a:t>
            </a:r>
            <a:r>
              <a:rPr lang="en-US" dirty="0" smtClean="0"/>
              <a:t>unctional </a:t>
            </a:r>
            <a:r>
              <a:rPr lang="en-US" b="1" dirty="0" smtClean="0"/>
              <a:t>P</a:t>
            </a:r>
            <a:r>
              <a:rPr lang="en-US" dirty="0" smtClean="0"/>
              <a:t>erformance (</a:t>
            </a:r>
            <a:r>
              <a:rPr lang="en-US" b="1" dirty="0" smtClean="0"/>
              <a:t>PLAAFP</a:t>
            </a:r>
            <a:r>
              <a:rPr lang="en-US" dirty="0" smtClean="0"/>
              <a:t>) statement</a:t>
            </a:r>
          </a:p>
          <a:p>
            <a:r>
              <a:rPr lang="en-US" dirty="0" smtClean="0"/>
              <a:t>Common Core State Standards and the IEP Goals and Objectives</a:t>
            </a:r>
          </a:p>
          <a:p>
            <a:r>
              <a:rPr lang="en-US" dirty="0" smtClean="0"/>
              <a:t>Accommodations, Modifications, Supplementary Aides and Services</a:t>
            </a:r>
          </a:p>
          <a:p>
            <a:pPr marL="0" indent="0">
              <a:buNone/>
            </a:pPr>
            <a:endParaRPr lang="en-US" dirty="0" smtClean="0"/>
          </a:p>
        </p:txBody>
      </p:sp>
    </p:spTree>
    <p:extLst>
      <p:ext uri="{BB962C8B-B14F-4D97-AF65-F5344CB8AC3E}">
        <p14:creationId xmlns:p14="http://schemas.microsoft.com/office/powerpoint/2010/main" val="3292599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PLAAFP</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Paints a comprehensive picture of the student</a:t>
            </a:r>
          </a:p>
          <a:p>
            <a:r>
              <a:rPr lang="en-US" dirty="0"/>
              <a:t>Is the foundation for the entire IEP</a:t>
            </a:r>
          </a:p>
          <a:p>
            <a:r>
              <a:rPr lang="en-US" dirty="0"/>
              <a:t>Should describe the child in such a way as to enable the teacher to “know” the student without having met him/her and to know where to begin instruction</a:t>
            </a:r>
          </a:p>
          <a:p>
            <a:r>
              <a:rPr lang="en-US" dirty="0"/>
              <a:t>“Connects the dots” between the impact of the disability and the </a:t>
            </a:r>
            <a:r>
              <a:rPr lang="en-US" dirty="0" smtClean="0"/>
              <a:t>student’s need(s</a:t>
            </a:r>
            <a:r>
              <a:rPr lang="en-US" dirty="0"/>
              <a:t>)</a:t>
            </a:r>
          </a:p>
          <a:p>
            <a:pPr lvl="1"/>
            <a:r>
              <a:rPr lang="en-US" dirty="0"/>
              <a:t>Student does not need O.T., student does need to self-regulate. OT will address and remediate this need</a:t>
            </a:r>
          </a:p>
          <a:p>
            <a:r>
              <a:rPr lang="en-US" dirty="0"/>
              <a:t>Provides rationale for:</a:t>
            </a:r>
          </a:p>
          <a:p>
            <a:pPr lvl="1"/>
            <a:r>
              <a:rPr lang="en-US" dirty="0"/>
              <a:t>Goals/objectives</a:t>
            </a:r>
          </a:p>
          <a:p>
            <a:pPr lvl="1"/>
            <a:r>
              <a:rPr lang="en-US" dirty="0"/>
              <a:t>Necessary accommodations, modifications, assistive technology, supplementary aides and services </a:t>
            </a:r>
          </a:p>
          <a:p>
            <a:endParaRPr lang="en-US" dirty="0"/>
          </a:p>
        </p:txBody>
      </p:sp>
    </p:spTree>
    <p:extLst>
      <p:ext uri="{BB962C8B-B14F-4D97-AF65-F5344CB8AC3E}">
        <p14:creationId xmlns:p14="http://schemas.microsoft.com/office/powerpoint/2010/main" val="1985578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PLAAFP cont.</a:t>
            </a:r>
            <a:endParaRPr lang="en-US" b="1" dirty="0"/>
          </a:p>
        </p:txBody>
      </p:sp>
      <p:sp>
        <p:nvSpPr>
          <p:cNvPr id="3" name="Content Placeholder 2"/>
          <p:cNvSpPr>
            <a:spLocks noGrp="1"/>
          </p:cNvSpPr>
          <p:nvPr>
            <p:ph idx="1"/>
          </p:nvPr>
        </p:nvSpPr>
        <p:spPr/>
        <p:txBody>
          <a:bodyPr>
            <a:normAutofit/>
          </a:bodyPr>
          <a:lstStyle/>
          <a:p>
            <a:r>
              <a:rPr lang="en-US" sz="2600" dirty="0" smtClean="0"/>
              <a:t>Describes </a:t>
            </a:r>
            <a:r>
              <a:rPr lang="en-US" sz="2600" dirty="0"/>
              <a:t>skills/behaviors the student demonstrates. What does the student do? </a:t>
            </a:r>
            <a:endParaRPr lang="en-US" sz="2600" dirty="0" smtClean="0"/>
          </a:p>
          <a:p>
            <a:r>
              <a:rPr lang="en-US" sz="2600" dirty="0" smtClean="0"/>
              <a:t>Describes </a:t>
            </a:r>
            <a:r>
              <a:rPr lang="en-US" sz="2600" dirty="0"/>
              <a:t>how student performs in the classroom environment relative to peers. How does disability affect involvement in the curriculum </a:t>
            </a:r>
            <a:r>
              <a:rPr lang="en-US" sz="2600" dirty="0" smtClean="0"/>
              <a:t>?</a:t>
            </a:r>
          </a:p>
          <a:p>
            <a:r>
              <a:rPr lang="en-US" sz="2800" dirty="0"/>
              <a:t>Reports on progress in current IEP goals/objectives</a:t>
            </a:r>
          </a:p>
          <a:p>
            <a:pPr marL="457200" lvl="1" indent="0">
              <a:buNone/>
            </a:pPr>
            <a:endParaRPr lang="en-US" sz="1800" dirty="0"/>
          </a:p>
          <a:p>
            <a:endParaRPr lang="en-US" sz="2600" dirty="0"/>
          </a:p>
          <a:p>
            <a:pPr marL="0" indent="0">
              <a:buNone/>
            </a:pPr>
            <a:endParaRPr lang="en-US" dirty="0"/>
          </a:p>
        </p:txBody>
      </p:sp>
    </p:spTree>
    <p:extLst>
      <p:ext uri="{BB962C8B-B14F-4D97-AF65-F5344CB8AC3E}">
        <p14:creationId xmlns:p14="http://schemas.microsoft.com/office/powerpoint/2010/main" val="444900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PLAAFP cont.</a:t>
            </a:r>
            <a:endParaRPr lang="en-US" b="1" dirty="0"/>
          </a:p>
        </p:txBody>
      </p:sp>
      <p:sp>
        <p:nvSpPr>
          <p:cNvPr id="3" name="Content Placeholder 2"/>
          <p:cNvSpPr>
            <a:spLocks noGrp="1"/>
          </p:cNvSpPr>
          <p:nvPr>
            <p:ph idx="1"/>
          </p:nvPr>
        </p:nvSpPr>
        <p:spPr>
          <a:xfrm>
            <a:off x="457200" y="1447800"/>
            <a:ext cx="8229600" cy="4678363"/>
          </a:xfrm>
        </p:spPr>
        <p:txBody>
          <a:bodyPr>
            <a:noAutofit/>
          </a:bodyPr>
          <a:lstStyle/>
          <a:p>
            <a:r>
              <a:rPr lang="en-US" sz="2400" dirty="0" smtClean="0"/>
              <a:t>Describes </a:t>
            </a:r>
            <a:r>
              <a:rPr lang="en-US" sz="2400" dirty="0"/>
              <a:t>the skills the student needs to learn </a:t>
            </a:r>
            <a:r>
              <a:rPr lang="en-US" sz="2400" u="sng" dirty="0" smtClean="0"/>
              <a:t>in the coming year</a:t>
            </a:r>
            <a:r>
              <a:rPr lang="en-US" sz="2400" dirty="0" smtClean="0"/>
              <a:t> </a:t>
            </a:r>
            <a:r>
              <a:rPr lang="en-US" sz="2400" dirty="0"/>
              <a:t>in order to narrow/close the gap</a:t>
            </a:r>
          </a:p>
          <a:p>
            <a:pPr lvl="1"/>
            <a:r>
              <a:rPr lang="en-US" sz="2400" dirty="0"/>
              <a:t>Begin to determine what part of the gap </a:t>
            </a:r>
            <a:r>
              <a:rPr lang="en-US" sz="2400" dirty="0" smtClean="0"/>
              <a:t>will be addressed </a:t>
            </a:r>
            <a:endParaRPr lang="en-US" sz="2400" dirty="0"/>
          </a:p>
          <a:p>
            <a:pPr lvl="1"/>
            <a:r>
              <a:rPr lang="en-US" sz="2400" dirty="0"/>
              <a:t>Select target </a:t>
            </a:r>
            <a:r>
              <a:rPr lang="en-US" sz="2400" dirty="0" smtClean="0"/>
              <a:t>skill(s)/behavior(s) </a:t>
            </a:r>
            <a:r>
              <a:rPr lang="en-US" sz="2400" dirty="0"/>
              <a:t>and determine baseline</a:t>
            </a:r>
          </a:p>
          <a:p>
            <a:r>
              <a:rPr lang="en-US" sz="2400" dirty="0" smtClean="0"/>
              <a:t>Describes </a:t>
            </a:r>
            <a:r>
              <a:rPr lang="en-US" sz="2400" dirty="0"/>
              <a:t>the effective strategies and accommodations that support the student</a:t>
            </a:r>
          </a:p>
          <a:p>
            <a:r>
              <a:rPr lang="en-US" sz="2400" dirty="0" smtClean="0"/>
              <a:t>Comments </a:t>
            </a:r>
            <a:r>
              <a:rPr lang="en-US" sz="2400" dirty="0"/>
              <a:t>on all subjects and specifically </a:t>
            </a:r>
            <a:r>
              <a:rPr lang="en-US" sz="2400" dirty="0" smtClean="0"/>
              <a:t>identifies </a:t>
            </a:r>
            <a:r>
              <a:rPr lang="en-US" sz="2400" dirty="0"/>
              <a:t>areas of need. There may not be a need in all areas.</a:t>
            </a:r>
          </a:p>
          <a:p>
            <a:endParaRPr lang="en-US" sz="2000" dirty="0"/>
          </a:p>
        </p:txBody>
      </p:sp>
    </p:spTree>
    <p:extLst>
      <p:ext uri="{BB962C8B-B14F-4D97-AF65-F5344CB8AC3E}">
        <p14:creationId xmlns:p14="http://schemas.microsoft.com/office/powerpoint/2010/main" val="4021744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PLAAFP in IEP Direct</a:t>
            </a:r>
            <a:endParaRPr lang="en-US" dirty="0"/>
          </a:p>
        </p:txBody>
      </p:sp>
      <p:sp>
        <p:nvSpPr>
          <p:cNvPr id="3" name="Content Placeholder 2"/>
          <p:cNvSpPr>
            <a:spLocks noGrp="1"/>
          </p:cNvSpPr>
          <p:nvPr>
            <p:ph idx="1"/>
          </p:nvPr>
        </p:nvSpPr>
        <p:spPr/>
        <p:txBody>
          <a:bodyPr>
            <a:normAutofit/>
          </a:bodyPr>
          <a:lstStyle/>
          <a:p>
            <a:r>
              <a:rPr lang="en-US" sz="3100" dirty="0" smtClean="0"/>
              <a:t>Divided into five distinct </a:t>
            </a:r>
            <a:r>
              <a:rPr lang="en-US" sz="3100" dirty="0"/>
              <a:t>sections:</a:t>
            </a:r>
          </a:p>
          <a:p>
            <a:pPr lvl="1"/>
            <a:r>
              <a:rPr lang="en-US" sz="2700" dirty="0"/>
              <a:t>Strengths of the Student </a:t>
            </a:r>
            <a:r>
              <a:rPr lang="en-US" sz="2700" dirty="0" smtClean="0"/>
              <a:t>and </a:t>
            </a:r>
            <a:r>
              <a:rPr lang="en-US" sz="2700" dirty="0"/>
              <a:t>Concerns of Parent </a:t>
            </a:r>
          </a:p>
          <a:p>
            <a:pPr lvl="1"/>
            <a:r>
              <a:rPr lang="en-US" sz="2700" dirty="0"/>
              <a:t>Present Levels of Academic Achievement and Functional </a:t>
            </a:r>
            <a:r>
              <a:rPr lang="en-US" sz="2700" dirty="0" smtClean="0"/>
              <a:t>Performance</a:t>
            </a:r>
            <a:endParaRPr lang="en-US" sz="2700" dirty="0"/>
          </a:p>
          <a:p>
            <a:pPr lvl="1"/>
            <a:r>
              <a:rPr lang="en-US" sz="2700" dirty="0"/>
              <a:t>How Disability </a:t>
            </a:r>
            <a:r>
              <a:rPr lang="en-US" sz="2700" dirty="0" smtClean="0"/>
              <a:t>Affects Participation in General Education Curriculum</a:t>
            </a:r>
            <a:endParaRPr lang="en-US" sz="2700" dirty="0"/>
          </a:p>
          <a:p>
            <a:pPr lvl="1"/>
            <a:r>
              <a:rPr lang="en-US" sz="2700" dirty="0"/>
              <a:t>Special Considerations </a:t>
            </a:r>
          </a:p>
          <a:p>
            <a:pPr lvl="1"/>
            <a:r>
              <a:rPr lang="en-US" sz="2700" dirty="0"/>
              <a:t>Needs-Academic, Developmental, </a:t>
            </a:r>
            <a:r>
              <a:rPr lang="en-US" sz="2700" dirty="0" smtClean="0"/>
              <a:t>Functional, Behavioral </a:t>
            </a:r>
            <a:r>
              <a:rPr lang="en-US" sz="2700" dirty="0"/>
              <a:t>and any other needs </a:t>
            </a:r>
            <a:endParaRPr lang="en-US" dirty="0"/>
          </a:p>
        </p:txBody>
      </p:sp>
    </p:spTree>
    <p:extLst>
      <p:ext uri="{BB962C8B-B14F-4D97-AF65-F5344CB8AC3E}">
        <p14:creationId xmlns:p14="http://schemas.microsoft.com/office/powerpoint/2010/main" val="339687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role of each participant</a:t>
            </a:r>
            <a:endParaRPr lang="en-US"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03425"/>
            <a:ext cx="3810000" cy="28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693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t>The Common Core State Standards (CCSS) and IEP Goals and Objectives </a:t>
            </a:r>
            <a:endParaRPr lang="en-US" dirty="0"/>
          </a:p>
        </p:txBody>
      </p:sp>
    </p:spTree>
    <p:extLst>
      <p:ext uri="{BB962C8B-B14F-4D97-AF65-F5344CB8AC3E}">
        <p14:creationId xmlns:p14="http://schemas.microsoft.com/office/powerpoint/2010/main" val="2708513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CCSS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Common </a:t>
            </a:r>
            <a:r>
              <a:rPr lang="en-US" dirty="0"/>
              <a:t>Core State Standards</a:t>
            </a:r>
          </a:p>
          <a:p>
            <a:r>
              <a:rPr lang="en-US" dirty="0"/>
              <a:t>A set of shared national standards </a:t>
            </a:r>
          </a:p>
          <a:p>
            <a:r>
              <a:rPr lang="en-US" dirty="0"/>
              <a:t>Provide a foundation for instruction</a:t>
            </a:r>
          </a:p>
          <a:p>
            <a:r>
              <a:rPr lang="en-US" dirty="0"/>
              <a:t>Ensure that students across the nation are held to common learning expectations</a:t>
            </a:r>
          </a:p>
          <a:p>
            <a:r>
              <a:rPr lang="en-US" dirty="0"/>
              <a:t>Adopted for English/Language Arts (ELA) and Math only</a:t>
            </a:r>
          </a:p>
          <a:p>
            <a:r>
              <a:rPr lang="en-US" dirty="0"/>
              <a:t>ELA also contains literacy standards across content areas for grades 6-12</a:t>
            </a:r>
          </a:p>
          <a:p>
            <a:endParaRPr lang="en-US" dirty="0"/>
          </a:p>
        </p:txBody>
      </p:sp>
      <p:sp>
        <p:nvSpPr>
          <p:cNvPr id="4" name="Rectangle 3"/>
          <p:cNvSpPr/>
          <p:nvPr/>
        </p:nvSpPr>
        <p:spPr>
          <a:xfrm>
            <a:off x="2286000" y="2136339"/>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652483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CCSS cont.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Standards allow for the widest possible range of students to participate fully from the outset in the general education curriculum and permit appropriate accommodations to ensure maximum participation of students with special needs</a:t>
            </a:r>
          </a:p>
          <a:p>
            <a:r>
              <a:rPr lang="en-US" dirty="0" smtClean="0"/>
              <a:t>Standards are useful for framing levels of achievement; students may reach different depths and levels of achievement in each competence</a:t>
            </a:r>
          </a:p>
          <a:p>
            <a:r>
              <a:rPr lang="en-US" dirty="0" smtClean="0"/>
              <a:t>Standards set common expectations; students may reach them at different times</a:t>
            </a:r>
          </a:p>
          <a:p>
            <a:pPr marL="0" indent="0">
              <a:buNone/>
            </a:pPr>
            <a:endParaRPr lang="en-US" dirty="0"/>
          </a:p>
          <a:p>
            <a:pPr marL="0" indent="0">
              <a:buNone/>
            </a:pPr>
            <a:endParaRPr lang="en-US" u="sng" dirty="0"/>
          </a:p>
        </p:txBody>
      </p:sp>
    </p:spTree>
    <p:extLst>
      <p:ext uri="{BB962C8B-B14F-4D97-AF65-F5344CB8AC3E}">
        <p14:creationId xmlns:p14="http://schemas.microsoft.com/office/powerpoint/2010/main" val="2715022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CCSS cont.</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No set of grade specific standards can fully reflect the variety in abilities, needs, learning rates and achievement levels of students in </a:t>
            </a:r>
            <a:r>
              <a:rPr lang="en-US" sz="2800" u="sng" dirty="0" smtClean="0"/>
              <a:t>any</a:t>
            </a:r>
            <a:r>
              <a:rPr lang="en-US" sz="2800" dirty="0" smtClean="0"/>
              <a:t> given classroom</a:t>
            </a:r>
          </a:p>
          <a:p>
            <a:r>
              <a:rPr lang="en-US" sz="2800" dirty="0" smtClean="0"/>
              <a:t>The CCSS are the vision of where we want </a:t>
            </a:r>
            <a:r>
              <a:rPr lang="en-US" sz="2800" u="sng" dirty="0" smtClean="0"/>
              <a:t>all</a:t>
            </a:r>
            <a:r>
              <a:rPr lang="en-US" sz="2800" dirty="0" smtClean="0"/>
              <a:t> students to go. Therefore, all students must have the </a:t>
            </a:r>
            <a:r>
              <a:rPr lang="en-US" sz="2800" u="sng" dirty="0" smtClean="0"/>
              <a:t>opportunity </a:t>
            </a:r>
            <a:r>
              <a:rPr lang="en-US" sz="2800" dirty="0" smtClean="0"/>
              <a:t>to learn and meet the same high standards if they are to access the knowledge and skills necessary for post-high school lives </a:t>
            </a:r>
          </a:p>
          <a:p>
            <a:r>
              <a:rPr lang="en-US" sz="2800" dirty="0" smtClean="0"/>
              <a:t>It is beyond the scope of the Standards to define the full range of supports appropriate for students with special needs. </a:t>
            </a:r>
            <a:endParaRPr lang="en-US" sz="2800" dirty="0"/>
          </a:p>
          <a:p>
            <a:pPr marL="0" indent="0">
              <a:buNone/>
            </a:pPr>
            <a:endParaRPr lang="en-US" dirty="0"/>
          </a:p>
        </p:txBody>
      </p:sp>
    </p:spTree>
    <p:extLst>
      <p:ext uri="{BB962C8B-B14F-4D97-AF65-F5344CB8AC3E}">
        <p14:creationId xmlns:p14="http://schemas.microsoft.com/office/powerpoint/2010/main" val="580463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Standards</a:t>
            </a:r>
            <a:endParaRPr lang="en-US" dirty="0"/>
          </a:p>
        </p:txBody>
      </p:sp>
      <p:sp>
        <p:nvSpPr>
          <p:cNvPr id="3" name="Content Placeholder 2"/>
          <p:cNvSpPr>
            <a:spLocks noGrp="1"/>
          </p:cNvSpPr>
          <p:nvPr>
            <p:ph idx="1"/>
          </p:nvPr>
        </p:nvSpPr>
        <p:spPr/>
        <p:txBody>
          <a:bodyPr>
            <a:normAutofit/>
          </a:bodyPr>
          <a:lstStyle/>
          <a:p>
            <a:r>
              <a:rPr lang="en-US" dirty="0" smtClean="0"/>
              <a:t>ELA Standards arranged into 4 strands</a:t>
            </a:r>
          </a:p>
          <a:p>
            <a:pPr lvl="1"/>
            <a:r>
              <a:rPr lang="en-US" dirty="0" smtClean="0"/>
              <a:t>Reading</a:t>
            </a:r>
            <a:endParaRPr lang="en-US" dirty="0"/>
          </a:p>
          <a:p>
            <a:pPr lvl="2"/>
            <a:r>
              <a:rPr lang="en-US" dirty="0" smtClean="0"/>
              <a:t>Multiple strands under reading to address different types of reading</a:t>
            </a:r>
          </a:p>
          <a:p>
            <a:pPr lvl="1"/>
            <a:r>
              <a:rPr lang="en-US" dirty="0" smtClean="0"/>
              <a:t>Writing</a:t>
            </a:r>
            <a:endParaRPr lang="en-US" dirty="0"/>
          </a:p>
          <a:p>
            <a:pPr lvl="1"/>
            <a:r>
              <a:rPr lang="en-US" dirty="0" smtClean="0"/>
              <a:t>Speaking and Listening</a:t>
            </a:r>
          </a:p>
          <a:p>
            <a:pPr lvl="1"/>
            <a:r>
              <a:rPr lang="en-US" dirty="0" smtClean="0"/>
              <a:t>Language</a:t>
            </a:r>
          </a:p>
          <a:p>
            <a:r>
              <a:rPr lang="en-US" dirty="0" smtClean="0"/>
              <a:t>Each strand contains specific anchor standards K-12</a:t>
            </a:r>
          </a:p>
          <a:p>
            <a:endParaRPr lang="en-US" dirty="0"/>
          </a:p>
        </p:txBody>
      </p:sp>
    </p:spTree>
    <p:extLst>
      <p:ext uri="{BB962C8B-B14F-4D97-AF65-F5344CB8AC3E}">
        <p14:creationId xmlns:p14="http://schemas.microsoft.com/office/powerpoint/2010/main" val="1213960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Standards</a:t>
            </a:r>
            <a:endParaRPr lang="en-US" dirty="0"/>
          </a:p>
        </p:txBody>
      </p:sp>
      <p:sp>
        <p:nvSpPr>
          <p:cNvPr id="3" name="Content Placeholder 2"/>
          <p:cNvSpPr>
            <a:spLocks noGrp="1"/>
          </p:cNvSpPr>
          <p:nvPr>
            <p:ph idx="1"/>
          </p:nvPr>
        </p:nvSpPr>
        <p:spPr/>
        <p:txBody>
          <a:bodyPr>
            <a:normAutofit/>
          </a:bodyPr>
          <a:lstStyle/>
          <a:p>
            <a:r>
              <a:rPr lang="en-US" dirty="0" smtClean="0"/>
              <a:t>Divided into two sets</a:t>
            </a:r>
          </a:p>
          <a:p>
            <a:pPr lvl="1"/>
            <a:r>
              <a:rPr lang="en-US" dirty="0" smtClean="0"/>
              <a:t>Math Practice</a:t>
            </a:r>
          </a:p>
          <a:p>
            <a:pPr lvl="2"/>
            <a:r>
              <a:rPr lang="en-US" dirty="0" smtClean="0"/>
              <a:t>Areas of expertise students must practice K-12</a:t>
            </a:r>
          </a:p>
          <a:p>
            <a:pPr lvl="1"/>
            <a:r>
              <a:rPr lang="en-US" dirty="0" smtClean="0"/>
              <a:t>Math Content</a:t>
            </a:r>
          </a:p>
          <a:p>
            <a:pPr lvl="2"/>
            <a:r>
              <a:rPr lang="en-US" dirty="0" smtClean="0"/>
              <a:t>Organized by grade for grades K-8</a:t>
            </a:r>
          </a:p>
          <a:p>
            <a:pPr lvl="2"/>
            <a:r>
              <a:rPr lang="en-US" dirty="0" smtClean="0"/>
              <a:t>Organized by categories for high school</a:t>
            </a:r>
          </a:p>
          <a:p>
            <a:r>
              <a:rPr lang="en-US" dirty="0" smtClean="0"/>
              <a:t>All math standards are organized by domain, standards and clusters</a:t>
            </a:r>
          </a:p>
        </p:txBody>
      </p:sp>
    </p:spTree>
    <p:extLst>
      <p:ext uri="{BB962C8B-B14F-4D97-AF65-F5344CB8AC3E}">
        <p14:creationId xmlns:p14="http://schemas.microsoft.com/office/powerpoint/2010/main" val="88666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Why </a:t>
            </a:r>
            <a:r>
              <a:rPr lang="en-US" dirty="0"/>
              <a:t>Align </a:t>
            </a:r>
            <a:r>
              <a:rPr lang="en-US" dirty="0" smtClean="0"/>
              <a:t>Goals </a:t>
            </a:r>
            <a:r>
              <a:rPr lang="en-US" dirty="0"/>
              <a:t>to </a:t>
            </a:r>
            <a:r>
              <a:rPr lang="en-US" dirty="0" smtClean="0"/>
              <a:t>the CCSS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Support access to general education curriculum</a:t>
            </a:r>
          </a:p>
          <a:p>
            <a:r>
              <a:rPr lang="en-US" dirty="0" smtClean="0"/>
              <a:t>Focus instruction on challenging content and skills</a:t>
            </a:r>
          </a:p>
          <a:p>
            <a:r>
              <a:rPr lang="en-US" dirty="0" smtClean="0"/>
              <a:t>Promote collaboration between general and special education</a:t>
            </a:r>
            <a:endParaRPr lang="en-US" dirty="0"/>
          </a:p>
        </p:txBody>
      </p:sp>
    </p:spTree>
    <p:extLst>
      <p:ext uri="{BB962C8B-B14F-4D97-AF65-F5344CB8AC3E}">
        <p14:creationId xmlns:p14="http://schemas.microsoft.com/office/powerpoint/2010/main" val="1514492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Autofit/>
          </a:bodyPr>
          <a:lstStyle/>
          <a:p>
            <a:r>
              <a:rPr lang="en-US" sz="2700" dirty="0" smtClean="0"/>
              <a:t>Up to this point, the focus has been on the student’s instructional, emotional or behavioral need(s) and their impact on the disability</a:t>
            </a:r>
          </a:p>
          <a:p>
            <a:r>
              <a:rPr lang="en-US" sz="2700" dirty="0" smtClean="0"/>
              <a:t>It is time to prioritize needs in order to determine the goals</a:t>
            </a:r>
          </a:p>
          <a:p>
            <a:r>
              <a:rPr lang="en-US" sz="2700" dirty="0" smtClean="0"/>
              <a:t>How will we know if the student is making progress because of the supports and services provided in the IEP?</a:t>
            </a:r>
          </a:p>
        </p:txBody>
      </p:sp>
    </p:spTree>
    <p:extLst>
      <p:ext uri="{BB962C8B-B14F-4D97-AF65-F5344CB8AC3E}">
        <p14:creationId xmlns:p14="http://schemas.microsoft.com/office/powerpoint/2010/main" val="1536149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Measurable goals are NOT about what will be taught</a:t>
            </a:r>
          </a:p>
          <a:p>
            <a:r>
              <a:rPr lang="en-US" dirty="0" smtClean="0"/>
              <a:t>Measurable goals ARE about what will be measured  to inform the IEP Team that the teaching has been effective.</a:t>
            </a:r>
          </a:p>
          <a:p>
            <a:r>
              <a:rPr lang="en-US" dirty="0" smtClean="0"/>
              <a:t>What skill or behavior are we looking for and how will we count it?</a:t>
            </a:r>
          </a:p>
          <a:p>
            <a:r>
              <a:rPr lang="en-US" dirty="0" smtClean="0"/>
              <a:t>Dimensions of behaviors/skills we attempt to change include:</a:t>
            </a:r>
          </a:p>
          <a:p>
            <a:pPr lvl="1">
              <a:buFont typeface="Wingdings" pitchFamily="2" charset="2"/>
              <a:buChar char="Ø"/>
            </a:pPr>
            <a:r>
              <a:rPr lang="en-US" dirty="0" smtClean="0"/>
              <a:t>Accuracy</a:t>
            </a:r>
          </a:p>
          <a:p>
            <a:pPr lvl="1">
              <a:buFont typeface="Wingdings" pitchFamily="2" charset="2"/>
              <a:buChar char="Ø"/>
            </a:pPr>
            <a:r>
              <a:rPr lang="en-US" dirty="0" smtClean="0"/>
              <a:t>Speed</a:t>
            </a:r>
            <a:endParaRPr lang="en-US" dirty="0"/>
          </a:p>
          <a:p>
            <a:pPr lvl="1">
              <a:buFont typeface="Wingdings" pitchFamily="2" charset="2"/>
              <a:buChar char="Ø"/>
            </a:pPr>
            <a:r>
              <a:rPr lang="en-US" dirty="0" smtClean="0"/>
              <a:t>Frequency</a:t>
            </a:r>
            <a:endParaRPr lang="en-US" dirty="0"/>
          </a:p>
          <a:p>
            <a:pPr lvl="1">
              <a:buFont typeface="Wingdings" pitchFamily="2" charset="2"/>
              <a:buChar char="Ø"/>
            </a:pPr>
            <a:r>
              <a:rPr lang="en-US" dirty="0" smtClean="0"/>
              <a:t>Latency</a:t>
            </a:r>
          </a:p>
          <a:p>
            <a:pPr lvl="1">
              <a:buFont typeface="Wingdings" pitchFamily="2" charset="2"/>
              <a:buChar char="Ø"/>
            </a:pPr>
            <a:r>
              <a:rPr lang="en-US" dirty="0" smtClean="0"/>
              <a:t>Duration </a:t>
            </a:r>
          </a:p>
          <a:p>
            <a:pPr marL="0" indent="0">
              <a:buNone/>
            </a:pPr>
            <a:endParaRPr lang="en-US" dirty="0"/>
          </a:p>
        </p:txBody>
      </p:sp>
    </p:spTree>
    <p:extLst>
      <p:ext uri="{BB962C8B-B14F-4D97-AF65-F5344CB8AC3E}">
        <p14:creationId xmlns:p14="http://schemas.microsoft.com/office/powerpoint/2010/main" val="2942949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cont.</a:t>
            </a:r>
            <a:endParaRPr lang="en-US" dirty="0"/>
          </a:p>
        </p:txBody>
      </p:sp>
      <p:sp>
        <p:nvSpPr>
          <p:cNvPr id="3" name="Content Placeholder 2"/>
          <p:cNvSpPr>
            <a:spLocks noGrp="1"/>
          </p:cNvSpPr>
          <p:nvPr>
            <p:ph idx="1"/>
          </p:nvPr>
        </p:nvSpPr>
        <p:spPr/>
        <p:txBody>
          <a:bodyPr/>
          <a:lstStyle/>
          <a:p>
            <a:pPr>
              <a:lnSpc>
                <a:spcPct val="90000"/>
              </a:lnSpc>
            </a:pPr>
            <a:r>
              <a:rPr lang="en-US" sz="2800" dirty="0"/>
              <a:t>Goals and </a:t>
            </a:r>
            <a:r>
              <a:rPr lang="en-US" sz="2800" dirty="0" smtClean="0"/>
              <a:t>short-term objectives </a:t>
            </a:r>
            <a:r>
              <a:rPr lang="en-US" sz="2800" dirty="0"/>
              <a:t>that are designed to enable the student to progress in the general education curriculum and achieve grade level </a:t>
            </a:r>
            <a:r>
              <a:rPr lang="en-US" sz="2800" dirty="0" smtClean="0"/>
              <a:t>standards (CCSS).</a:t>
            </a:r>
            <a:endParaRPr lang="en-US" sz="2800" dirty="0"/>
          </a:p>
          <a:p>
            <a:pPr lvl="1">
              <a:lnSpc>
                <a:spcPct val="90000"/>
              </a:lnSpc>
            </a:pPr>
            <a:r>
              <a:rPr lang="en-US" sz="2400" dirty="0"/>
              <a:t>Reflect the necessary learning that will lead student to achieving standards</a:t>
            </a:r>
          </a:p>
          <a:p>
            <a:pPr>
              <a:lnSpc>
                <a:spcPct val="90000"/>
              </a:lnSpc>
            </a:pPr>
            <a:r>
              <a:rPr lang="en-US" sz="2800" dirty="0"/>
              <a:t>Short-term objectives must:</a:t>
            </a:r>
          </a:p>
          <a:p>
            <a:pPr lvl="1">
              <a:lnSpc>
                <a:spcPct val="90000"/>
              </a:lnSpc>
            </a:pPr>
            <a:r>
              <a:rPr lang="en-US" sz="2400" dirty="0"/>
              <a:t>be specific</a:t>
            </a:r>
          </a:p>
          <a:p>
            <a:pPr lvl="1">
              <a:lnSpc>
                <a:spcPct val="90000"/>
              </a:lnSpc>
            </a:pPr>
            <a:r>
              <a:rPr lang="en-US" sz="2400" dirty="0"/>
              <a:t>be measurable</a:t>
            </a:r>
          </a:p>
          <a:p>
            <a:pPr lvl="1">
              <a:lnSpc>
                <a:spcPct val="90000"/>
              </a:lnSpc>
            </a:pPr>
            <a:r>
              <a:rPr lang="en-US" sz="2400" dirty="0"/>
              <a:t>include a statement of how student’s progress will be measured</a:t>
            </a:r>
          </a:p>
          <a:p>
            <a:endParaRPr lang="en-US" dirty="0"/>
          </a:p>
        </p:txBody>
      </p:sp>
    </p:spTree>
    <p:extLst>
      <p:ext uri="{BB962C8B-B14F-4D97-AF65-F5344CB8AC3E}">
        <p14:creationId xmlns:p14="http://schemas.microsoft.com/office/powerpoint/2010/main" val="186240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IEP Team</a:t>
            </a:r>
            <a:endParaRPr lang="en-US" b="1" dirty="0"/>
          </a:p>
        </p:txBody>
      </p:sp>
      <p:sp>
        <p:nvSpPr>
          <p:cNvPr id="3" name="Content Placeholder 2"/>
          <p:cNvSpPr>
            <a:spLocks noGrp="1"/>
          </p:cNvSpPr>
          <p:nvPr>
            <p:ph idx="1"/>
          </p:nvPr>
        </p:nvSpPr>
        <p:spPr/>
        <p:txBody>
          <a:bodyPr>
            <a:normAutofit fontScale="85000" lnSpcReduction="20000"/>
          </a:bodyPr>
          <a:lstStyle/>
          <a:p>
            <a:r>
              <a:rPr lang="en-US" sz="3200" dirty="0" smtClean="0"/>
              <a:t>The parent(s)</a:t>
            </a:r>
          </a:p>
          <a:p>
            <a:r>
              <a:rPr lang="en-US" sz="3200" dirty="0" smtClean="0"/>
              <a:t>At least one general education teacher</a:t>
            </a:r>
          </a:p>
          <a:p>
            <a:r>
              <a:rPr lang="en-US" sz="3200" dirty="0" smtClean="0"/>
              <a:t>At least one special education teacher</a:t>
            </a:r>
          </a:p>
          <a:p>
            <a:r>
              <a:rPr lang="en-US" sz="3200" dirty="0" smtClean="0"/>
              <a:t>The Case Manager</a:t>
            </a:r>
          </a:p>
          <a:p>
            <a:pPr lvl="1"/>
            <a:r>
              <a:rPr lang="en-US" sz="3000" dirty="0"/>
              <a:t>At least one Child Study Team </a:t>
            </a:r>
            <a:r>
              <a:rPr lang="en-US" sz="3000" dirty="0" smtClean="0"/>
              <a:t>member</a:t>
            </a:r>
          </a:p>
          <a:p>
            <a:pPr lvl="1"/>
            <a:r>
              <a:rPr lang="en-US" sz="3000" dirty="0" smtClean="0"/>
              <a:t>A district representative</a:t>
            </a:r>
          </a:p>
          <a:p>
            <a:r>
              <a:rPr lang="en-US" sz="3200" dirty="0" smtClean="0"/>
              <a:t>Student “expert” and/or related services personnel</a:t>
            </a:r>
          </a:p>
          <a:p>
            <a:r>
              <a:rPr lang="en-US" sz="3200" dirty="0" smtClean="0"/>
              <a:t>The student, where appropriate</a:t>
            </a:r>
          </a:p>
          <a:p>
            <a:r>
              <a:rPr lang="en-US" sz="3200" dirty="0" smtClean="0"/>
              <a:t>Representative of transition agency, where appropriate</a:t>
            </a:r>
          </a:p>
          <a:p>
            <a:endParaRPr lang="en-US" sz="3200" dirty="0" smtClean="0"/>
          </a:p>
          <a:p>
            <a:endParaRPr lang="en-US" sz="3200" dirty="0"/>
          </a:p>
        </p:txBody>
      </p:sp>
    </p:spTree>
    <p:extLst>
      <p:ext uri="{BB962C8B-B14F-4D97-AF65-F5344CB8AC3E}">
        <p14:creationId xmlns:p14="http://schemas.microsoft.com/office/powerpoint/2010/main" val="3154260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cont.</a:t>
            </a:r>
            <a:endParaRPr lang="en-US" dirty="0"/>
          </a:p>
        </p:txBody>
      </p:sp>
      <p:sp>
        <p:nvSpPr>
          <p:cNvPr id="3" name="Content Placeholder 2"/>
          <p:cNvSpPr>
            <a:spLocks noGrp="1"/>
          </p:cNvSpPr>
          <p:nvPr>
            <p:ph idx="1"/>
          </p:nvPr>
        </p:nvSpPr>
        <p:spPr/>
        <p:txBody>
          <a:bodyPr/>
          <a:lstStyle/>
          <a:p>
            <a:pPr marL="0" indent="0">
              <a:buNone/>
            </a:pPr>
            <a:r>
              <a:rPr lang="en-US" b="1" dirty="0" smtClean="0"/>
              <a:t>You can’t measure progress toward a goal if you don’t know where you started. Establish a BASELINE</a:t>
            </a:r>
          </a:p>
          <a:p>
            <a:pPr marL="0" indent="0">
              <a:buNone/>
            </a:pPr>
            <a:r>
              <a:rPr lang="en-US" dirty="0" smtClean="0"/>
              <a:t>All measurable goals begin by:</a:t>
            </a:r>
          </a:p>
          <a:p>
            <a:r>
              <a:rPr lang="en-US" dirty="0" smtClean="0"/>
              <a:t>Identifying an observable skill or behavior you want the student to change, and</a:t>
            </a:r>
          </a:p>
          <a:p>
            <a:r>
              <a:rPr lang="en-US" dirty="0" smtClean="0"/>
              <a:t>Counting how well the student currently performs that skill or behavior</a:t>
            </a:r>
            <a:endParaRPr lang="en-US" dirty="0"/>
          </a:p>
        </p:txBody>
      </p:sp>
    </p:spTree>
    <p:extLst>
      <p:ext uri="{BB962C8B-B14F-4D97-AF65-F5344CB8AC3E}">
        <p14:creationId xmlns:p14="http://schemas.microsoft.com/office/powerpoint/2010/main" val="2635851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Develop Goals cont.</a:t>
            </a:r>
            <a:endParaRPr lang="en-US" dirty="0"/>
          </a:p>
        </p:txBody>
      </p:sp>
      <p:sp>
        <p:nvSpPr>
          <p:cNvPr id="3" name="Content Placeholder 2"/>
          <p:cNvSpPr>
            <a:spLocks noGrp="1"/>
          </p:cNvSpPr>
          <p:nvPr>
            <p:ph idx="1"/>
          </p:nvPr>
        </p:nvSpPr>
        <p:spPr/>
        <p:txBody>
          <a:bodyPr/>
          <a:lstStyle/>
          <a:p>
            <a:pPr marL="0" indent="0">
              <a:buNone/>
            </a:pPr>
            <a:r>
              <a:rPr lang="en-US" dirty="0" smtClean="0"/>
              <a:t>Goals should be about independence and what you want the student to do </a:t>
            </a:r>
            <a:r>
              <a:rPr lang="en-US" u="sng" dirty="0" smtClean="0"/>
              <a:t>this year</a:t>
            </a:r>
            <a:r>
              <a:rPr lang="en-US" dirty="0" smtClean="0"/>
              <a:t>…</a:t>
            </a:r>
          </a:p>
          <a:p>
            <a:pPr marL="0" indent="0">
              <a:buNone/>
            </a:pPr>
            <a:endParaRPr lang="en-US" dirty="0" smtClean="0"/>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58362340"/>
              </p:ext>
            </p:extLst>
          </p:nvPr>
        </p:nvGraphicFramePr>
        <p:xfrm>
          <a:off x="1295400" y="2819400"/>
          <a:ext cx="6400800" cy="2990753"/>
        </p:xfrm>
        <a:graphic>
          <a:graphicData uri="http://schemas.openxmlformats.org/drawingml/2006/table">
            <a:tbl>
              <a:tblPr firstRow="1" bandRow="1">
                <a:tableStyleId>{21E4AEA4-8DFA-4A89-87EB-49C32662AFE0}</a:tableStyleId>
              </a:tblPr>
              <a:tblGrid>
                <a:gridCol w="3200400"/>
                <a:gridCol w="3200400"/>
              </a:tblGrid>
              <a:tr h="466381">
                <a:tc>
                  <a:txBody>
                    <a:bodyPr/>
                    <a:lstStyle/>
                    <a:p>
                      <a:r>
                        <a:rPr lang="en-US" dirty="0" smtClean="0"/>
                        <a:t>Instead of:</a:t>
                      </a:r>
                      <a:endParaRPr lang="en-US" dirty="0"/>
                    </a:p>
                  </a:txBody>
                  <a:tcPr/>
                </a:tc>
                <a:tc>
                  <a:txBody>
                    <a:bodyPr/>
                    <a:lstStyle/>
                    <a:p>
                      <a:r>
                        <a:rPr lang="en-US" dirty="0" smtClean="0"/>
                        <a:t>Define it as:</a:t>
                      </a:r>
                      <a:endParaRPr lang="en-US" dirty="0"/>
                    </a:p>
                  </a:txBody>
                  <a:tcPr/>
                </a:tc>
              </a:tr>
              <a:tr h="804986">
                <a:tc>
                  <a:txBody>
                    <a:bodyPr/>
                    <a:lstStyle/>
                    <a:p>
                      <a:r>
                        <a:rPr lang="en-US" dirty="0" smtClean="0"/>
                        <a:t>John will develop social skills</a:t>
                      </a:r>
                      <a:endParaRPr lang="en-US" dirty="0"/>
                    </a:p>
                  </a:txBody>
                  <a:tcPr/>
                </a:tc>
                <a:tc>
                  <a:txBody>
                    <a:bodyPr/>
                    <a:lstStyle/>
                    <a:p>
                      <a:r>
                        <a:rPr lang="en-US" dirty="0" smtClean="0"/>
                        <a:t>Join will join in cooperative play activities with peers</a:t>
                      </a:r>
                      <a:endParaRPr lang="en-US" dirty="0"/>
                    </a:p>
                  </a:txBody>
                  <a:tcPr/>
                </a:tc>
              </a:tr>
              <a:tr h="804986">
                <a:tc>
                  <a:txBody>
                    <a:bodyPr/>
                    <a:lstStyle/>
                    <a:p>
                      <a:r>
                        <a:rPr lang="en-US" dirty="0" smtClean="0"/>
                        <a:t>Catalina</a:t>
                      </a:r>
                      <a:r>
                        <a:rPr lang="en-US" baseline="0" dirty="0" smtClean="0"/>
                        <a:t> will develop organizational skills</a:t>
                      </a:r>
                      <a:endParaRPr lang="en-US" dirty="0"/>
                    </a:p>
                  </a:txBody>
                  <a:tcPr/>
                </a:tc>
                <a:tc>
                  <a:txBody>
                    <a:bodyPr/>
                    <a:lstStyle/>
                    <a:p>
                      <a:r>
                        <a:rPr lang="en-US" dirty="0" smtClean="0"/>
                        <a:t>Catalina will bring notebook, textbook and pencil to class</a:t>
                      </a:r>
                      <a:endParaRPr lang="en-US" dirty="0"/>
                    </a:p>
                  </a:txBody>
                  <a:tcPr/>
                </a:tc>
              </a:tr>
              <a:tr h="804986">
                <a:tc>
                  <a:txBody>
                    <a:bodyPr/>
                    <a:lstStyle/>
                    <a:p>
                      <a:r>
                        <a:rPr lang="en-US" dirty="0" smtClean="0"/>
                        <a:t>Genevieve will develop grade level math skills</a:t>
                      </a:r>
                      <a:endParaRPr lang="en-US" dirty="0"/>
                    </a:p>
                  </a:txBody>
                  <a:tcPr/>
                </a:tc>
                <a:tc>
                  <a:txBody>
                    <a:bodyPr/>
                    <a:lstStyle/>
                    <a:p>
                      <a:r>
                        <a:rPr lang="en-US" dirty="0" smtClean="0"/>
                        <a:t>Genevieve will answer mixed-skills</a:t>
                      </a:r>
                      <a:r>
                        <a:rPr lang="en-US" baseline="0" dirty="0" smtClean="0"/>
                        <a:t> problems at grade level</a:t>
                      </a:r>
                      <a:endParaRPr lang="en-US" dirty="0"/>
                    </a:p>
                  </a:txBody>
                  <a:tcPr/>
                </a:tc>
              </a:tr>
            </a:tbl>
          </a:graphicData>
        </a:graphic>
      </p:graphicFrame>
    </p:spTree>
    <p:extLst>
      <p:ext uri="{BB962C8B-B14F-4D97-AF65-F5344CB8AC3E}">
        <p14:creationId xmlns:p14="http://schemas.microsoft.com/office/powerpoint/2010/main" val="3502377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endParaRPr lang="en-US" b="1" dirty="0" smtClean="0"/>
          </a:p>
          <a:p>
            <a:endParaRPr lang="en-US" b="1" dirty="0"/>
          </a:p>
          <a:p>
            <a:r>
              <a:rPr lang="en-US" b="1" dirty="0" smtClean="0"/>
              <a:t>Objectives</a:t>
            </a:r>
          </a:p>
          <a:p>
            <a:pPr lvl="1"/>
            <a:r>
              <a:rPr lang="en-US" dirty="0" smtClean="0"/>
              <a:t>Discrete components of the skill (goal) the student will demonstrate (task analysis)</a:t>
            </a:r>
          </a:p>
        </p:txBody>
      </p:sp>
    </p:spTree>
    <p:extLst>
      <p:ext uri="{BB962C8B-B14F-4D97-AF65-F5344CB8AC3E}">
        <p14:creationId xmlns:p14="http://schemas.microsoft.com/office/powerpoint/2010/main" val="2962523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4000" dirty="0" smtClean="0"/>
              <a:t>A systematic process for collecting data that is used to assess a student’s academic, social, and behavioral performance</a:t>
            </a:r>
            <a:endParaRPr lang="en-US" sz="4000" dirty="0"/>
          </a:p>
        </p:txBody>
      </p:sp>
    </p:spTree>
    <p:extLst>
      <p:ext uri="{BB962C8B-B14F-4D97-AF65-F5344CB8AC3E}">
        <p14:creationId xmlns:p14="http://schemas.microsoft.com/office/powerpoint/2010/main" val="1385394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Monitoring Student Progress cont.</a:t>
            </a:r>
            <a:endParaRPr lang="en-US" dirty="0"/>
          </a:p>
        </p:txBody>
      </p:sp>
      <p:sp>
        <p:nvSpPr>
          <p:cNvPr id="3" name="Content Placeholder 2"/>
          <p:cNvSpPr>
            <a:spLocks noGrp="1"/>
          </p:cNvSpPr>
          <p:nvPr>
            <p:ph idx="1"/>
          </p:nvPr>
        </p:nvSpPr>
        <p:spPr/>
        <p:txBody>
          <a:bodyPr>
            <a:normAutofit lnSpcReduction="10000"/>
          </a:bodyPr>
          <a:lstStyle/>
          <a:p>
            <a:r>
              <a:rPr lang="en-US" dirty="0" smtClean="0"/>
              <a:t>Data should be collected on a regular basis (weekly, bi-monthly, daily)</a:t>
            </a:r>
          </a:p>
          <a:p>
            <a:r>
              <a:rPr lang="en-US" dirty="0" smtClean="0"/>
              <a:t>It is the data that is then reported to the parent and other IEP team members on a quarterly basis</a:t>
            </a:r>
          </a:p>
          <a:p>
            <a:r>
              <a:rPr lang="en-US" dirty="0" smtClean="0"/>
              <a:t>In </a:t>
            </a:r>
            <a:r>
              <a:rPr lang="en-US" b="1" dirty="0" smtClean="0"/>
              <a:t>each </a:t>
            </a:r>
            <a:r>
              <a:rPr lang="en-US" dirty="0" smtClean="0"/>
              <a:t>instance, the essential question is:</a:t>
            </a:r>
          </a:p>
          <a:p>
            <a:pPr lvl="1"/>
            <a:r>
              <a:rPr lang="en-US" dirty="0" smtClean="0"/>
              <a:t>Is the student making enough progress at this time to believe he/she will achieve the goal by the end of the IEP cycle?</a:t>
            </a:r>
            <a:endParaRPr lang="en-US" dirty="0"/>
          </a:p>
        </p:txBody>
      </p:sp>
    </p:spTree>
    <p:extLst>
      <p:ext uri="{BB962C8B-B14F-4D97-AF65-F5344CB8AC3E}">
        <p14:creationId xmlns:p14="http://schemas.microsoft.com/office/powerpoint/2010/main" val="1229918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the Goals</a:t>
            </a:r>
            <a:endParaRPr lang="en-US" dirty="0"/>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r>
              <a:rPr lang="en-US" b="1" dirty="0" smtClean="0"/>
              <a:t>Collect the BASELINE….then ask….</a:t>
            </a:r>
          </a:p>
          <a:p>
            <a:r>
              <a:rPr lang="en-US" dirty="0" smtClean="0"/>
              <a:t>Under what conditions? (criteria)</a:t>
            </a:r>
          </a:p>
          <a:p>
            <a:r>
              <a:rPr lang="en-US" dirty="0" smtClean="0"/>
              <a:t>Will the student</a:t>
            </a:r>
          </a:p>
          <a:p>
            <a:r>
              <a:rPr lang="en-US" dirty="0" smtClean="0"/>
              <a:t>Achieve target skill/behavior? (objective)</a:t>
            </a:r>
          </a:p>
          <a:p>
            <a:r>
              <a:rPr lang="en-US" dirty="0" smtClean="0"/>
              <a:t>How well? (evaluation procedure)</a:t>
            </a:r>
          </a:p>
          <a:p>
            <a:pPr marL="0" indent="0">
              <a:buNone/>
            </a:pPr>
            <a:endParaRPr lang="en-US" dirty="0"/>
          </a:p>
        </p:txBody>
      </p:sp>
    </p:spTree>
    <p:extLst>
      <p:ext uri="{BB962C8B-B14F-4D97-AF65-F5344CB8AC3E}">
        <p14:creationId xmlns:p14="http://schemas.microsoft.com/office/powerpoint/2010/main" val="1037838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the Goals cont.</a:t>
            </a:r>
            <a:endParaRPr lang="en-US" dirty="0"/>
          </a:p>
        </p:txBody>
      </p:sp>
      <p:sp>
        <p:nvSpPr>
          <p:cNvPr id="3" name="Content Placeholder 2"/>
          <p:cNvSpPr>
            <a:spLocks noGrp="1"/>
          </p:cNvSpPr>
          <p:nvPr>
            <p:ph idx="1"/>
          </p:nvPr>
        </p:nvSpPr>
        <p:spPr/>
        <p:txBody>
          <a:bodyPr>
            <a:normAutofit fontScale="92500"/>
          </a:bodyPr>
          <a:lstStyle/>
          <a:p>
            <a:r>
              <a:rPr lang="en-US" b="1" dirty="0" smtClean="0"/>
              <a:t>By when</a:t>
            </a:r>
            <a:r>
              <a:rPr lang="en-US" dirty="0" smtClean="0"/>
              <a:t>—generally one year</a:t>
            </a:r>
          </a:p>
          <a:p>
            <a:r>
              <a:rPr lang="en-US" b="1" dirty="0" smtClean="0"/>
              <a:t>Under what condition</a:t>
            </a:r>
            <a:r>
              <a:rPr lang="en-US" dirty="0" smtClean="0"/>
              <a:t>—this is the condition that must be present each time you measure in order to determine of the student demonstrates the targeted skill or behavior</a:t>
            </a:r>
          </a:p>
          <a:p>
            <a:r>
              <a:rPr lang="en-US" b="1" dirty="0" smtClean="0"/>
              <a:t>Look at:</a:t>
            </a:r>
          </a:p>
          <a:p>
            <a:pPr lvl="1">
              <a:buFont typeface="Wingdings" pitchFamily="2" charset="2"/>
              <a:buChar char="Ø"/>
            </a:pPr>
            <a:r>
              <a:rPr lang="en-US" b="1" dirty="0" smtClean="0"/>
              <a:t>Assessment level</a:t>
            </a:r>
          </a:p>
          <a:p>
            <a:pPr lvl="1">
              <a:buFont typeface="Wingdings" pitchFamily="2" charset="2"/>
              <a:buChar char="Ø"/>
            </a:pPr>
            <a:r>
              <a:rPr lang="en-US" b="1" dirty="0" smtClean="0"/>
              <a:t>Degree of support</a:t>
            </a:r>
          </a:p>
          <a:p>
            <a:pPr lvl="1">
              <a:buFont typeface="Wingdings" pitchFamily="2" charset="2"/>
              <a:buChar char="Ø"/>
            </a:pPr>
            <a:r>
              <a:rPr lang="en-US" b="1" dirty="0" smtClean="0"/>
              <a:t>Setting/location</a:t>
            </a:r>
          </a:p>
          <a:p>
            <a:endParaRPr lang="en-US" b="1" dirty="0"/>
          </a:p>
        </p:txBody>
      </p:sp>
    </p:spTree>
    <p:extLst>
      <p:ext uri="{BB962C8B-B14F-4D97-AF65-F5344CB8AC3E}">
        <p14:creationId xmlns:p14="http://schemas.microsoft.com/office/powerpoint/2010/main" val="4039780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the Goals cont.</a:t>
            </a:r>
            <a:endParaRPr lang="en-US" dirty="0"/>
          </a:p>
        </p:txBody>
      </p:sp>
      <p:sp>
        <p:nvSpPr>
          <p:cNvPr id="3" name="Content Placeholder 2"/>
          <p:cNvSpPr>
            <a:spLocks noGrp="1"/>
          </p:cNvSpPr>
          <p:nvPr>
            <p:ph idx="1"/>
          </p:nvPr>
        </p:nvSpPr>
        <p:spPr/>
        <p:txBody>
          <a:bodyPr>
            <a:normAutofit/>
          </a:bodyPr>
          <a:lstStyle/>
          <a:p>
            <a:r>
              <a:rPr lang="en-US" b="1" dirty="0" smtClean="0"/>
              <a:t>Student</a:t>
            </a:r>
          </a:p>
          <a:p>
            <a:r>
              <a:rPr lang="en-US" b="1" dirty="0" smtClean="0"/>
              <a:t>Will do</a:t>
            </a:r>
            <a:r>
              <a:rPr lang="en-US" dirty="0" smtClean="0"/>
              <a:t>—specific observational behavior or skill that requires some “action” or “change”</a:t>
            </a:r>
          </a:p>
        </p:txBody>
      </p:sp>
    </p:spTree>
    <p:extLst>
      <p:ext uri="{BB962C8B-B14F-4D97-AF65-F5344CB8AC3E}">
        <p14:creationId xmlns:p14="http://schemas.microsoft.com/office/powerpoint/2010/main" val="77403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the Goals cont.</a:t>
            </a:r>
            <a:endParaRPr lang="en-US" dirty="0"/>
          </a:p>
        </p:txBody>
      </p:sp>
      <p:sp>
        <p:nvSpPr>
          <p:cNvPr id="3" name="Content Placeholder 2"/>
          <p:cNvSpPr>
            <a:spLocks noGrp="1"/>
          </p:cNvSpPr>
          <p:nvPr>
            <p:ph idx="1"/>
          </p:nvPr>
        </p:nvSpPr>
        <p:spPr/>
        <p:txBody>
          <a:bodyPr>
            <a:normAutofit lnSpcReduction="10000"/>
          </a:bodyPr>
          <a:lstStyle/>
          <a:p>
            <a:r>
              <a:rPr lang="en-US" b="1" dirty="0" smtClean="0"/>
              <a:t>Performance Level</a:t>
            </a:r>
            <a:r>
              <a:rPr lang="en-US" dirty="0" smtClean="0"/>
              <a:t>—Describes the level at which the student’s performance will be acceptable</a:t>
            </a:r>
            <a:endParaRPr lang="en-US" b="1" dirty="0" smtClean="0"/>
          </a:p>
          <a:p>
            <a:r>
              <a:rPr lang="en-US" b="1" dirty="0" smtClean="0"/>
              <a:t>For example:</a:t>
            </a:r>
          </a:p>
          <a:p>
            <a:pPr lvl="1"/>
            <a:r>
              <a:rPr lang="en-US" dirty="0" smtClean="0"/>
              <a:t>Complete 8/10 items on a checklist over 5 days</a:t>
            </a:r>
          </a:p>
          <a:p>
            <a:pPr lvl="1"/>
            <a:r>
              <a:rPr lang="en-US" dirty="0" smtClean="0"/>
              <a:t>Within 5 minutes for 4/5 opportunities</a:t>
            </a:r>
          </a:p>
          <a:p>
            <a:pPr lvl="1"/>
            <a:r>
              <a:rPr lang="en-US" dirty="0" smtClean="0"/>
              <a:t>Will read 112 words correctly with no more than 5 errors in 2 minutes</a:t>
            </a:r>
          </a:p>
        </p:txBody>
      </p:sp>
    </p:spTree>
    <p:extLst>
      <p:ext uri="{BB962C8B-B14F-4D97-AF65-F5344CB8AC3E}">
        <p14:creationId xmlns:p14="http://schemas.microsoft.com/office/powerpoint/2010/main" val="3867290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pPr marL="0" indent="0" algn="ctr">
              <a:buNone/>
            </a:pPr>
            <a:r>
              <a:rPr lang="en-US" dirty="0" smtClean="0"/>
              <a:t>Level of Performance Determines Need…</a:t>
            </a:r>
          </a:p>
          <a:p>
            <a:pPr marL="0" indent="0" algn="ctr">
              <a:buNone/>
            </a:pPr>
            <a:r>
              <a:rPr lang="en-US" dirty="0" smtClean="0"/>
              <a:t>Need Determines Goals and Objectives…</a:t>
            </a:r>
          </a:p>
          <a:p>
            <a:pPr marL="0" indent="0" algn="ctr">
              <a:buNone/>
            </a:pPr>
            <a:r>
              <a:rPr lang="en-US" dirty="0" smtClean="0"/>
              <a:t>Goals and Objectives Determine Services…</a:t>
            </a:r>
          </a:p>
          <a:p>
            <a:pPr marL="0" indent="0">
              <a:buNone/>
            </a:pPr>
            <a:endParaRPr lang="en-US" dirty="0"/>
          </a:p>
        </p:txBody>
      </p:sp>
    </p:spTree>
    <p:extLst>
      <p:ext uri="{BB962C8B-B14F-4D97-AF65-F5344CB8AC3E}">
        <p14:creationId xmlns:p14="http://schemas.microsoft.com/office/powerpoint/2010/main" val="102020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Parents</a:t>
            </a:r>
            <a:endParaRPr lang="en-US" b="1" dirty="0"/>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r>
              <a:rPr lang="en-US" sz="3200" dirty="0" smtClean="0"/>
              <a:t>Are key members of the IEP team</a:t>
            </a:r>
          </a:p>
          <a:p>
            <a:r>
              <a:rPr lang="en-US" sz="3200" dirty="0" smtClean="0"/>
              <a:t>Need to know the questions to ask to facilitate a conversation</a:t>
            </a:r>
          </a:p>
          <a:p>
            <a:r>
              <a:rPr lang="en-US" sz="3200" dirty="0" smtClean="0"/>
              <a:t>Must understand their child’s disability</a:t>
            </a:r>
          </a:p>
          <a:p>
            <a:r>
              <a:rPr lang="en-US" sz="3200" dirty="0" smtClean="0"/>
              <a:t>Must know the needs of their child</a:t>
            </a:r>
          </a:p>
          <a:p>
            <a:r>
              <a:rPr lang="en-US" dirty="0"/>
              <a:t>Must know how </a:t>
            </a:r>
            <a:r>
              <a:rPr lang="en-US" dirty="0" smtClean="0"/>
              <a:t>their </a:t>
            </a:r>
            <a:r>
              <a:rPr lang="en-US" dirty="0"/>
              <a:t>child learns</a:t>
            </a:r>
          </a:p>
          <a:p>
            <a:r>
              <a:rPr lang="en-US" sz="3200" dirty="0" smtClean="0"/>
              <a:t>Should know what is being taught in the classroom</a:t>
            </a:r>
          </a:p>
          <a:p>
            <a:r>
              <a:rPr lang="en-US" sz="3200" dirty="0" smtClean="0"/>
              <a:t>Should know what is being required for homework</a:t>
            </a:r>
          </a:p>
        </p:txBody>
      </p:sp>
    </p:spTree>
    <p:extLst>
      <p:ext uri="{BB962C8B-B14F-4D97-AF65-F5344CB8AC3E}">
        <p14:creationId xmlns:p14="http://schemas.microsoft.com/office/powerpoint/2010/main" val="3284486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800" dirty="0" smtClean="0"/>
              <a:t>Modifications and Accommodations</a:t>
            </a:r>
          </a:p>
        </p:txBody>
      </p:sp>
    </p:spTree>
    <p:extLst>
      <p:ext uri="{BB962C8B-B14F-4D97-AF65-F5344CB8AC3E}">
        <p14:creationId xmlns:p14="http://schemas.microsoft.com/office/powerpoint/2010/main" val="1271032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457200" y="0"/>
            <a:ext cx="8305800" cy="1371600"/>
          </a:xfrm>
        </p:spPr>
        <p:txBody>
          <a:bodyPr>
            <a:normAutofit fontScale="90000"/>
          </a:bodyPr>
          <a:lstStyle/>
          <a:p>
            <a:r>
              <a:rPr lang="en-US" sz="4000" dirty="0" smtClean="0"/>
              <a:t/>
            </a:r>
            <a:br>
              <a:rPr lang="en-US" sz="4000" dirty="0" smtClean="0"/>
            </a:br>
            <a:r>
              <a:rPr lang="en-US" sz="4000" dirty="0" smtClean="0"/>
              <a:t>Accommodations, Modifications, </a:t>
            </a:r>
            <a:r>
              <a:rPr lang="en-US" sz="4000" dirty="0"/>
              <a:t>S</a:t>
            </a:r>
            <a:r>
              <a:rPr lang="en-US" sz="4000" dirty="0" smtClean="0"/>
              <a:t>upplementary Aides and Services</a:t>
            </a:r>
            <a:r>
              <a:rPr lang="en-US" sz="4000" dirty="0"/>
              <a:t/>
            </a:r>
            <a:br>
              <a:rPr lang="en-US" sz="4000" dirty="0"/>
            </a:br>
            <a:endParaRPr lang="en-US" sz="4000" dirty="0" smtClean="0"/>
          </a:p>
        </p:txBody>
      </p:sp>
      <p:sp>
        <p:nvSpPr>
          <p:cNvPr id="81923" name="Rectangle 3"/>
          <p:cNvSpPr>
            <a:spLocks noGrp="1"/>
          </p:cNvSpPr>
          <p:nvPr>
            <p:ph type="body" idx="1"/>
          </p:nvPr>
        </p:nvSpPr>
        <p:spPr/>
        <p:txBody>
          <a:bodyPr/>
          <a:lstStyle/>
          <a:p>
            <a:pPr>
              <a:lnSpc>
                <a:spcPct val="80000"/>
              </a:lnSpc>
            </a:pPr>
            <a:r>
              <a:rPr lang="en-US" sz="2800" dirty="0" smtClean="0"/>
              <a:t>Each IEP includes a statement of appropriate program modifications, accommodations, and supplementary aides and services provided for the student in the general education classroom that enable the student to:</a:t>
            </a:r>
          </a:p>
          <a:p>
            <a:pPr lvl="1">
              <a:lnSpc>
                <a:spcPct val="80000"/>
              </a:lnSpc>
            </a:pPr>
            <a:r>
              <a:rPr lang="en-US" dirty="0" smtClean="0"/>
              <a:t>advance toward achieving measurable academic and functional goals</a:t>
            </a:r>
          </a:p>
          <a:p>
            <a:pPr lvl="1">
              <a:lnSpc>
                <a:spcPct val="80000"/>
              </a:lnSpc>
            </a:pPr>
            <a:r>
              <a:rPr lang="en-US" dirty="0" smtClean="0"/>
              <a:t>be educated to the maximum extent appropriate with non-disabled peers using the general education curriculum</a:t>
            </a:r>
          </a:p>
          <a:p>
            <a:pPr lvl="1">
              <a:lnSpc>
                <a:spcPct val="80000"/>
              </a:lnSpc>
            </a:pPr>
            <a:r>
              <a:rPr lang="en-US" dirty="0" smtClean="0"/>
              <a:t>participate in extracurricular and nonacademic activities </a:t>
            </a:r>
          </a:p>
          <a:p>
            <a:pPr lvl="1">
              <a:lnSpc>
                <a:spcPct val="80000"/>
              </a:lnSpc>
            </a:pPr>
            <a:endParaRPr lang="en-US" sz="1400" dirty="0" smtClean="0"/>
          </a:p>
          <a:p>
            <a:pPr>
              <a:lnSpc>
                <a:spcPct val="80000"/>
              </a:lnSpc>
            </a:pPr>
            <a:endParaRPr lang="en-US" sz="1600" dirty="0" smtClean="0"/>
          </a:p>
        </p:txBody>
      </p:sp>
    </p:spTree>
    <p:extLst>
      <p:ext uri="{BB962C8B-B14F-4D97-AF65-F5344CB8AC3E}">
        <p14:creationId xmlns:p14="http://schemas.microsoft.com/office/powerpoint/2010/main" val="945338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Accommodations</a:t>
            </a:r>
            <a:r>
              <a:rPr lang="en-US" dirty="0"/>
              <a:t>, </a:t>
            </a:r>
            <a:r>
              <a:rPr lang="en-US" dirty="0" smtClean="0"/>
              <a:t>Modifications</a:t>
            </a:r>
            <a:r>
              <a:rPr lang="en-US" dirty="0"/>
              <a:t/>
            </a:r>
            <a:br>
              <a:rPr lang="en-US" dirty="0"/>
            </a:br>
            <a:r>
              <a:rPr lang="en-US" dirty="0" smtClean="0"/>
              <a:t> </a:t>
            </a:r>
            <a:endParaRPr lang="en-US" dirty="0"/>
          </a:p>
        </p:txBody>
      </p:sp>
      <p:sp>
        <p:nvSpPr>
          <p:cNvPr id="3" name="Content Placeholder 2"/>
          <p:cNvSpPr>
            <a:spLocks noGrp="1"/>
          </p:cNvSpPr>
          <p:nvPr>
            <p:ph idx="1"/>
          </p:nvPr>
        </p:nvSpPr>
        <p:spPr/>
        <p:txBody>
          <a:bodyPr>
            <a:noAutofit/>
          </a:bodyPr>
          <a:lstStyle/>
          <a:p>
            <a:pPr>
              <a:lnSpc>
                <a:spcPct val="80000"/>
              </a:lnSpc>
            </a:pPr>
            <a:r>
              <a:rPr lang="en-US" sz="2000" b="1" dirty="0"/>
              <a:t>Accommodations </a:t>
            </a:r>
            <a:r>
              <a:rPr lang="en-US" sz="2000" dirty="0"/>
              <a:t>are services or supports that help a student with a disability fully access the subject matter and instruction. The student is expected to meet the same standards set for other students</a:t>
            </a:r>
          </a:p>
          <a:p>
            <a:pPr lvl="1">
              <a:lnSpc>
                <a:spcPct val="80000"/>
              </a:lnSpc>
            </a:pPr>
            <a:r>
              <a:rPr lang="en-US" sz="2000" dirty="0"/>
              <a:t>Do not change the content of instruction or the performance expectations</a:t>
            </a:r>
          </a:p>
          <a:p>
            <a:pPr lvl="1">
              <a:lnSpc>
                <a:spcPct val="80000"/>
              </a:lnSpc>
            </a:pPr>
            <a:r>
              <a:rPr lang="en-US" sz="2000" dirty="0"/>
              <a:t>Offer a different way for students to demonstrate what they’ve learned</a:t>
            </a:r>
          </a:p>
          <a:p>
            <a:pPr lvl="1">
              <a:lnSpc>
                <a:spcPct val="80000"/>
              </a:lnSpc>
            </a:pPr>
            <a:r>
              <a:rPr lang="en-US" sz="2000" dirty="0"/>
              <a:t>Should be applied across the general education curricula</a:t>
            </a:r>
          </a:p>
          <a:p>
            <a:pPr lvl="1">
              <a:lnSpc>
                <a:spcPct val="80000"/>
              </a:lnSpc>
              <a:buFont typeface="Arial" charset="0"/>
              <a:buNone/>
            </a:pPr>
            <a:endParaRPr lang="en-US" sz="2000" dirty="0"/>
          </a:p>
          <a:p>
            <a:pPr>
              <a:lnSpc>
                <a:spcPct val="80000"/>
              </a:lnSpc>
            </a:pPr>
            <a:r>
              <a:rPr lang="en-US" sz="2000" b="1" dirty="0"/>
              <a:t>Modifications </a:t>
            </a:r>
            <a:r>
              <a:rPr lang="en-US" sz="2000" dirty="0"/>
              <a:t>are adjustments to the curriculum that significantly alter the standard set for other students in the classroom</a:t>
            </a:r>
          </a:p>
          <a:p>
            <a:pPr lvl="1">
              <a:lnSpc>
                <a:spcPct val="80000"/>
              </a:lnSpc>
            </a:pPr>
            <a:r>
              <a:rPr lang="en-US" sz="2000" dirty="0"/>
              <a:t>Represent a CHANGE in expectations</a:t>
            </a:r>
          </a:p>
          <a:p>
            <a:pPr lvl="1">
              <a:lnSpc>
                <a:spcPct val="80000"/>
              </a:lnSpc>
            </a:pPr>
            <a:r>
              <a:rPr lang="en-US" sz="2000" dirty="0"/>
              <a:t>Should be considered only when the general education curriculum presents challenges that are beyond the student’s level of ability</a:t>
            </a:r>
          </a:p>
          <a:p>
            <a:pPr>
              <a:lnSpc>
                <a:spcPct val="80000"/>
              </a:lnSpc>
            </a:pPr>
            <a:endParaRPr lang="en-US" sz="2000" dirty="0"/>
          </a:p>
          <a:p>
            <a:endParaRPr lang="en-US" sz="2000" dirty="0"/>
          </a:p>
        </p:txBody>
      </p:sp>
    </p:spTree>
    <p:extLst>
      <p:ext uri="{BB962C8B-B14F-4D97-AF65-F5344CB8AC3E}">
        <p14:creationId xmlns:p14="http://schemas.microsoft.com/office/powerpoint/2010/main" val="964316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Supplementary Aides and Services</a:t>
            </a:r>
            <a:endParaRPr lang="en-US" dirty="0"/>
          </a:p>
        </p:txBody>
      </p:sp>
      <p:sp>
        <p:nvSpPr>
          <p:cNvPr id="3" name="Content Placeholder 2"/>
          <p:cNvSpPr>
            <a:spLocks noGrp="1"/>
          </p:cNvSpPr>
          <p:nvPr>
            <p:ph idx="1"/>
          </p:nvPr>
        </p:nvSpPr>
        <p:spPr/>
        <p:txBody>
          <a:bodyPr/>
          <a:lstStyle/>
          <a:p>
            <a:r>
              <a:rPr lang="en-US" dirty="0" smtClean="0"/>
              <a:t>Aides, services and other supports that are provided in general education classes, other education-related-settings, and in extracurricular and non-academic settings to enable the child with disabilities to be educated with nondisabled peers to the maximum extent appropriate</a:t>
            </a:r>
            <a:endParaRPr lang="en-US" dirty="0"/>
          </a:p>
        </p:txBody>
      </p:sp>
    </p:spTree>
    <p:extLst>
      <p:ext uri="{BB962C8B-B14F-4D97-AF65-F5344CB8AC3E}">
        <p14:creationId xmlns:p14="http://schemas.microsoft.com/office/powerpoint/2010/main" val="1154149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400" b="1" dirty="0" smtClean="0"/>
          </a:p>
          <a:p>
            <a:pPr marL="0" indent="0">
              <a:buNone/>
            </a:pPr>
            <a:r>
              <a:rPr lang="en-US" sz="4400" b="1" dirty="0" smtClean="0"/>
              <a:t>Interpreting </a:t>
            </a:r>
            <a:r>
              <a:rPr lang="en-US" sz="4400" b="1" dirty="0"/>
              <a:t>Test Scores…</a:t>
            </a:r>
            <a:br>
              <a:rPr lang="en-US" sz="4400" b="1" dirty="0"/>
            </a:br>
            <a:endParaRPr lang="en-US" sz="4400" dirty="0"/>
          </a:p>
        </p:txBody>
      </p:sp>
    </p:spTree>
    <p:extLst>
      <p:ext uri="{BB962C8B-B14F-4D97-AF65-F5344CB8AC3E}">
        <p14:creationId xmlns:p14="http://schemas.microsoft.com/office/powerpoint/2010/main" val="1269920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Interpreting Test Scores</a:t>
            </a:r>
            <a:endParaRPr lang="en-US" b="1" dirty="0"/>
          </a:p>
        </p:txBody>
      </p:sp>
      <p:sp>
        <p:nvSpPr>
          <p:cNvPr id="5" name="Content Placeholder 4"/>
          <p:cNvSpPr>
            <a:spLocks noGrp="1"/>
          </p:cNvSpPr>
          <p:nvPr>
            <p:ph idx="1"/>
          </p:nvPr>
        </p:nvSpPr>
        <p:spPr/>
        <p:txBody>
          <a:bodyPr>
            <a:normAutofit/>
          </a:bodyPr>
          <a:lstStyle/>
          <a:p>
            <a:r>
              <a:rPr lang="en-US" sz="3200" dirty="0" smtClean="0"/>
              <a:t>Standard Scores               </a:t>
            </a:r>
          </a:p>
          <a:p>
            <a:r>
              <a:rPr lang="en-US" sz="3200" dirty="0" smtClean="0"/>
              <a:t>Percentiles</a:t>
            </a:r>
          </a:p>
          <a:p>
            <a:r>
              <a:rPr lang="en-US" sz="3200" dirty="0" smtClean="0"/>
              <a:t>Grade Equivalents</a:t>
            </a:r>
          </a:p>
          <a:p>
            <a:r>
              <a:rPr lang="en-US" sz="3200" dirty="0" smtClean="0"/>
              <a:t>Age Equivalents</a:t>
            </a:r>
          </a:p>
          <a:p>
            <a:r>
              <a:rPr lang="en-US" sz="3200" dirty="0" smtClean="0"/>
              <a:t>Raw Score</a:t>
            </a:r>
          </a:p>
          <a:p>
            <a:r>
              <a:rPr lang="en-US" sz="3200" dirty="0" smtClean="0"/>
              <a:t>Composite Score</a:t>
            </a:r>
          </a:p>
        </p:txBody>
      </p:sp>
    </p:spTree>
    <p:extLst>
      <p:ext uri="{BB962C8B-B14F-4D97-AF65-F5344CB8AC3E}">
        <p14:creationId xmlns:p14="http://schemas.microsoft.com/office/powerpoint/2010/main" val="2647255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Score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Has a mean or average of 100 with a standard deviation of 15 (usually). </a:t>
            </a:r>
          </a:p>
          <a:p>
            <a:r>
              <a:rPr lang="en-US" dirty="0" smtClean="0"/>
              <a:t>This means a standard score (SS) of 100 is average.</a:t>
            </a:r>
          </a:p>
          <a:p>
            <a:r>
              <a:rPr lang="en-US" dirty="0" smtClean="0"/>
              <a:t>68% of the population will score within 15 points of the mean (100), between 85 and 115.</a:t>
            </a:r>
          </a:p>
          <a:p>
            <a:r>
              <a:rPr lang="en-US" dirty="0" smtClean="0"/>
              <a:t>The further away from the 100 that a score is, the greater the standard deviation</a:t>
            </a:r>
          </a:p>
          <a:p>
            <a:r>
              <a:rPr lang="en-US" dirty="0" smtClean="0"/>
              <a:t>Standard deviation is scored in increments of 15</a:t>
            </a:r>
          </a:p>
          <a:p>
            <a:r>
              <a:rPr lang="en-US" dirty="0" smtClean="0"/>
              <a:t>Example 115 SS is 15 points above the mean of 100 and would be one standard deviation above the mean (100) and would be at the 84</a:t>
            </a:r>
            <a:r>
              <a:rPr lang="en-US" baseline="30000" dirty="0" smtClean="0"/>
              <a:t>th</a:t>
            </a:r>
            <a:r>
              <a:rPr lang="en-US" dirty="0" smtClean="0"/>
              <a:t> percentile</a:t>
            </a:r>
            <a:endParaRPr lang="en-US" dirty="0"/>
          </a:p>
        </p:txBody>
      </p:sp>
    </p:spTree>
    <p:extLst>
      <p:ext uri="{BB962C8B-B14F-4D97-AF65-F5344CB8AC3E}">
        <p14:creationId xmlns:p14="http://schemas.microsoft.com/office/powerpoint/2010/main" val="1431649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a:t>
            </a:r>
            <a:endParaRPr lang="en-US" dirty="0"/>
          </a:p>
        </p:txBody>
      </p:sp>
      <p:sp>
        <p:nvSpPr>
          <p:cNvPr id="3" name="Content Placeholder 2"/>
          <p:cNvSpPr>
            <a:spLocks noGrp="1"/>
          </p:cNvSpPr>
          <p:nvPr>
            <p:ph idx="1"/>
          </p:nvPr>
        </p:nvSpPr>
        <p:spPr/>
        <p:txBody>
          <a:bodyPr/>
          <a:lstStyle/>
          <a:p>
            <a:r>
              <a:rPr lang="en-US" dirty="0" smtClean="0"/>
              <a:t>Is not percentage</a:t>
            </a:r>
          </a:p>
          <a:p>
            <a:r>
              <a:rPr lang="en-US" dirty="0" smtClean="0"/>
              <a:t>Indicates how well one did compared to the norming population.  </a:t>
            </a:r>
          </a:p>
          <a:p>
            <a:r>
              <a:rPr lang="en-US" dirty="0" smtClean="0"/>
              <a:t>The average score of 100 is at the 50</a:t>
            </a:r>
            <a:r>
              <a:rPr lang="en-US" baseline="30000" dirty="0" smtClean="0"/>
              <a:t>th</a:t>
            </a:r>
            <a:r>
              <a:rPr lang="en-US" dirty="0" smtClean="0"/>
              <a:t> percentile (50% did better and 50% did worse)</a:t>
            </a:r>
            <a:endParaRPr lang="en-US" dirty="0"/>
          </a:p>
        </p:txBody>
      </p:sp>
    </p:spTree>
    <p:extLst>
      <p:ext uri="{BB962C8B-B14F-4D97-AF65-F5344CB8AC3E}">
        <p14:creationId xmlns:p14="http://schemas.microsoft.com/office/powerpoint/2010/main" val="2714363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and Age Equivalent</a:t>
            </a:r>
            <a:endParaRPr lang="en-US" dirty="0"/>
          </a:p>
        </p:txBody>
      </p:sp>
      <p:sp>
        <p:nvSpPr>
          <p:cNvPr id="3" name="Content Placeholder 2"/>
          <p:cNvSpPr>
            <a:spLocks noGrp="1"/>
          </p:cNvSpPr>
          <p:nvPr>
            <p:ph idx="1"/>
          </p:nvPr>
        </p:nvSpPr>
        <p:spPr/>
        <p:txBody>
          <a:bodyPr/>
          <a:lstStyle/>
          <a:p>
            <a:r>
              <a:rPr lang="en-US" dirty="0" smtClean="0"/>
              <a:t>Grade Equivalent (GE): </a:t>
            </a:r>
          </a:p>
          <a:p>
            <a:pPr lvl="1"/>
            <a:r>
              <a:rPr lang="en-US" dirty="0" smtClean="0"/>
              <a:t>Ranks performance in relation to other children of same grade who achieved the same raw score.</a:t>
            </a:r>
          </a:p>
          <a:p>
            <a:r>
              <a:rPr lang="en-US" dirty="0" smtClean="0"/>
              <a:t>Age Equivalent (AE):</a:t>
            </a:r>
          </a:p>
          <a:p>
            <a:pPr lvl="1"/>
            <a:r>
              <a:rPr lang="en-US" dirty="0" smtClean="0"/>
              <a:t>Ranks performance in relation to other children of same age who achieved the same raw score</a:t>
            </a:r>
            <a:endParaRPr lang="en-US" dirty="0"/>
          </a:p>
        </p:txBody>
      </p:sp>
    </p:spTree>
    <p:extLst>
      <p:ext uri="{BB962C8B-B14F-4D97-AF65-F5344CB8AC3E}">
        <p14:creationId xmlns:p14="http://schemas.microsoft.com/office/powerpoint/2010/main" val="1418202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and Composite Scores</a:t>
            </a:r>
            <a:endParaRPr lang="en-US" dirty="0"/>
          </a:p>
        </p:txBody>
      </p:sp>
      <p:sp>
        <p:nvSpPr>
          <p:cNvPr id="3" name="Content Placeholder 2"/>
          <p:cNvSpPr>
            <a:spLocks noGrp="1"/>
          </p:cNvSpPr>
          <p:nvPr>
            <p:ph idx="1"/>
          </p:nvPr>
        </p:nvSpPr>
        <p:spPr/>
        <p:txBody>
          <a:bodyPr>
            <a:normAutofit/>
          </a:bodyPr>
          <a:lstStyle/>
          <a:p>
            <a:r>
              <a:rPr lang="en-US" dirty="0" smtClean="0"/>
              <a:t>Raw Score:  is the number of correct responses on a particular subtest. The raw score is converted to other scores using charts and tables provided with each test.</a:t>
            </a:r>
          </a:p>
          <a:p>
            <a:r>
              <a:rPr lang="en-US" dirty="0" smtClean="0"/>
              <a:t>Composite Score: combined results of specific subtests that make up a particular composite. </a:t>
            </a:r>
            <a:endParaRPr lang="en-US" dirty="0"/>
          </a:p>
        </p:txBody>
      </p:sp>
    </p:spTree>
    <p:extLst>
      <p:ext uri="{BB962C8B-B14F-4D97-AF65-F5344CB8AC3E}">
        <p14:creationId xmlns:p14="http://schemas.microsoft.com/office/powerpoint/2010/main" val="353399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Teachers</a:t>
            </a:r>
            <a:endParaRPr lang="en-US" b="1" dirty="0"/>
          </a:p>
        </p:txBody>
      </p:sp>
      <p:sp>
        <p:nvSpPr>
          <p:cNvPr id="3" name="Content Placeholder 2"/>
          <p:cNvSpPr>
            <a:spLocks noGrp="1"/>
          </p:cNvSpPr>
          <p:nvPr>
            <p:ph idx="1"/>
          </p:nvPr>
        </p:nvSpPr>
        <p:spPr/>
        <p:txBody>
          <a:bodyPr>
            <a:normAutofit/>
          </a:bodyPr>
          <a:lstStyle/>
          <a:p>
            <a:r>
              <a:rPr lang="en-US" sz="3200" dirty="0"/>
              <a:t>Are pivotal in helping the team develop the IEP</a:t>
            </a:r>
          </a:p>
          <a:p>
            <a:r>
              <a:rPr lang="en-US" sz="3200" dirty="0" smtClean="0"/>
              <a:t>Provide classroom information to the IEP Team</a:t>
            </a:r>
          </a:p>
          <a:p>
            <a:r>
              <a:rPr lang="en-US" sz="3200" dirty="0" smtClean="0"/>
              <a:t>Describe the child’s present levels of performance</a:t>
            </a:r>
          </a:p>
          <a:p>
            <a:r>
              <a:rPr lang="en-US" sz="3200" dirty="0" smtClean="0"/>
              <a:t>Provide data related to progress in goals and objectives</a:t>
            </a:r>
          </a:p>
        </p:txBody>
      </p:sp>
    </p:spTree>
    <p:extLst>
      <p:ext uri="{BB962C8B-B14F-4D97-AF65-F5344CB8AC3E}">
        <p14:creationId xmlns:p14="http://schemas.microsoft.com/office/powerpoint/2010/main" val="2908151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4000" dirty="0" smtClean="0"/>
              <a:t>Norm Referenced and Criterion Referenced Assessments</a:t>
            </a:r>
            <a:endParaRPr lang="en-US" sz="4000" dirty="0"/>
          </a:p>
        </p:txBody>
      </p:sp>
    </p:spTree>
    <p:extLst>
      <p:ext uri="{BB962C8B-B14F-4D97-AF65-F5344CB8AC3E}">
        <p14:creationId xmlns:p14="http://schemas.microsoft.com/office/powerpoint/2010/main" val="1369864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Norm-Referenced Assessment</a:t>
            </a:r>
            <a:endParaRPr lang="en-US" dirty="0"/>
          </a:p>
        </p:txBody>
      </p:sp>
      <p:sp>
        <p:nvSpPr>
          <p:cNvPr id="3" name="Content Placeholder 2"/>
          <p:cNvSpPr>
            <a:spLocks noGrp="1"/>
          </p:cNvSpPr>
          <p:nvPr>
            <p:ph idx="1"/>
          </p:nvPr>
        </p:nvSpPr>
        <p:spPr/>
        <p:txBody>
          <a:bodyPr>
            <a:normAutofit lnSpcReduction="10000"/>
          </a:bodyPr>
          <a:lstStyle/>
          <a:p>
            <a:r>
              <a:rPr lang="en-US" dirty="0" smtClean="0"/>
              <a:t>Administered and scored in a consistent manner</a:t>
            </a:r>
          </a:p>
          <a:p>
            <a:r>
              <a:rPr lang="en-US" dirty="0" smtClean="0"/>
              <a:t>Questions, condition for administration, scoring procedures, interpretation are all consistent</a:t>
            </a:r>
          </a:p>
          <a:p>
            <a:r>
              <a:rPr lang="en-US" dirty="0" smtClean="0"/>
              <a:t>Student’s performance is compared to the performance of the ”norm group”</a:t>
            </a:r>
          </a:p>
          <a:p>
            <a:r>
              <a:rPr lang="en-US" dirty="0" smtClean="0"/>
              <a:t>For results to be meaningful one must know the makeup of the norm group</a:t>
            </a:r>
            <a:endParaRPr lang="en-US" dirty="0"/>
          </a:p>
        </p:txBody>
      </p:sp>
    </p:spTree>
    <p:extLst>
      <p:ext uri="{BB962C8B-B14F-4D97-AF65-F5344CB8AC3E}">
        <p14:creationId xmlns:p14="http://schemas.microsoft.com/office/powerpoint/2010/main" val="3680182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Norm-Referenced Assessments</a:t>
            </a:r>
            <a:endParaRPr lang="en-US" dirty="0"/>
          </a:p>
        </p:txBody>
      </p:sp>
      <p:sp>
        <p:nvSpPr>
          <p:cNvPr id="3" name="Content Placeholder 2"/>
          <p:cNvSpPr>
            <a:spLocks noGrp="1"/>
          </p:cNvSpPr>
          <p:nvPr>
            <p:ph idx="1"/>
          </p:nvPr>
        </p:nvSpPr>
        <p:spPr/>
        <p:txBody>
          <a:bodyPr>
            <a:normAutofit fontScale="92500"/>
          </a:bodyPr>
          <a:lstStyle/>
          <a:p>
            <a:r>
              <a:rPr lang="en-US" dirty="0" smtClean="0"/>
              <a:t>Wechsler Intelligence Scales</a:t>
            </a:r>
          </a:p>
          <a:p>
            <a:pPr lvl="1"/>
            <a:r>
              <a:rPr lang="en-US" dirty="0" smtClean="0"/>
              <a:t>Wechsler Adults Intelligence Scale (WAIS)</a:t>
            </a:r>
          </a:p>
          <a:p>
            <a:pPr lvl="1"/>
            <a:r>
              <a:rPr lang="en-US" dirty="0" smtClean="0"/>
              <a:t>Wechsler Intelligence Scale for Children (WISC)</a:t>
            </a:r>
          </a:p>
          <a:p>
            <a:pPr lvl="1"/>
            <a:r>
              <a:rPr lang="en-US" dirty="0" smtClean="0"/>
              <a:t>Wechsler Preschool and Primary Scale of Intelligence (WPPSI)</a:t>
            </a:r>
          </a:p>
          <a:p>
            <a:r>
              <a:rPr lang="en-US" dirty="0" smtClean="0"/>
              <a:t>Woodcock Johnson Psychoeducational Battery (WJ)</a:t>
            </a:r>
          </a:p>
          <a:p>
            <a:r>
              <a:rPr lang="en-US" dirty="0" smtClean="0"/>
              <a:t>Clinical Evaluation of Language Functioning (CELF)</a:t>
            </a:r>
          </a:p>
          <a:p>
            <a:endParaRPr lang="en-US" dirty="0"/>
          </a:p>
        </p:txBody>
      </p:sp>
    </p:spTree>
    <p:extLst>
      <p:ext uri="{BB962C8B-B14F-4D97-AF65-F5344CB8AC3E}">
        <p14:creationId xmlns:p14="http://schemas.microsoft.com/office/powerpoint/2010/main" val="2128788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Criterion Referenced Assessments</a:t>
            </a:r>
            <a:endParaRPr lang="en-US" dirty="0"/>
          </a:p>
        </p:txBody>
      </p:sp>
      <p:sp>
        <p:nvSpPr>
          <p:cNvPr id="3" name="Content Placeholder 2"/>
          <p:cNvSpPr>
            <a:spLocks noGrp="1"/>
          </p:cNvSpPr>
          <p:nvPr>
            <p:ph idx="1"/>
          </p:nvPr>
        </p:nvSpPr>
        <p:spPr/>
        <p:txBody>
          <a:bodyPr>
            <a:normAutofit/>
          </a:bodyPr>
          <a:lstStyle/>
          <a:p>
            <a:r>
              <a:rPr lang="en-US" dirty="0" smtClean="0"/>
              <a:t>Uses an objective standard or achievement level</a:t>
            </a:r>
          </a:p>
          <a:p>
            <a:r>
              <a:rPr lang="en-US" dirty="0" smtClean="0"/>
              <a:t>Student is challenged to meet specific criteria </a:t>
            </a:r>
          </a:p>
          <a:p>
            <a:r>
              <a:rPr lang="en-US" dirty="0" smtClean="0"/>
              <a:t>Student demonstrates ability by performing tasks at a particular level</a:t>
            </a:r>
          </a:p>
          <a:p>
            <a:r>
              <a:rPr lang="en-US" dirty="0" smtClean="0"/>
              <a:t>Scores indicate what individuals can do</a:t>
            </a:r>
          </a:p>
          <a:p>
            <a:r>
              <a:rPr lang="en-US" dirty="0" smtClean="0"/>
              <a:t>Example = Brigance</a:t>
            </a:r>
          </a:p>
        </p:txBody>
      </p:sp>
    </p:spTree>
    <p:extLst>
      <p:ext uri="{BB962C8B-B14F-4D97-AF65-F5344CB8AC3E}">
        <p14:creationId xmlns:p14="http://schemas.microsoft.com/office/powerpoint/2010/main" val="3996571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Being Your Child’s CHAMPION</a:t>
            </a:r>
            <a:endParaRPr lang="en-US" sz="3600"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90800" y="1241182"/>
            <a:ext cx="4693324" cy="462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511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You are your child’s CHAMPION</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Being a champion means being an advocate, promoter, speaker, supporter</a:t>
            </a:r>
          </a:p>
          <a:p>
            <a:pPr marL="0" indent="0">
              <a:buNone/>
            </a:pPr>
            <a:r>
              <a:rPr lang="en-US" dirty="0" smtClean="0"/>
              <a:t>			      CHILD</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parent			teacher</a:t>
            </a:r>
          </a:p>
          <a:p>
            <a:pPr marL="0" indent="0">
              <a:buNone/>
            </a:pPr>
            <a:endParaRPr lang="en-US" dirty="0" smtClean="0"/>
          </a:p>
          <a:p>
            <a:pPr marL="0" indent="0" algn="ctr">
              <a:buNone/>
            </a:pPr>
            <a:r>
              <a:rPr lang="en-US" dirty="0"/>
              <a:t> </a:t>
            </a:r>
            <a:r>
              <a:rPr lang="en-US" b="1" dirty="0" smtClean="0"/>
              <a:t>PARENT +TEACHER+ CHILD = SUCCESS</a:t>
            </a:r>
            <a:endParaRPr lang="en-US" b="1" dirty="0"/>
          </a:p>
        </p:txBody>
      </p:sp>
      <p:sp>
        <p:nvSpPr>
          <p:cNvPr id="5" name="Isosceles Triangle 4"/>
          <p:cNvSpPr/>
          <p:nvPr/>
        </p:nvSpPr>
        <p:spPr>
          <a:xfrm>
            <a:off x="3251580" y="2819400"/>
            <a:ext cx="2768220" cy="1828800"/>
          </a:xfrm>
          <a:prstGeom prst="triangle">
            <a:avLst>
              <a:gd name="adj" fmla="val 5023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441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Champion…</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Be supportive</a:t>
            </a:r>
          </a:p>
          <a:p>
            <a:r>
              <a:rPr lang="en-US" sz="3200" dirty="0" smtClean="0"/>
              <a:t>Focus on academic and emotional support</a:t>
            </a:r>
          </a:p>
          <a:p>
            <a:r>
              <a:rPr lang="en-US" sz="3200" dirty="0" smtClean="0"/>
              <a:t>Know your child’s strengths</a:t>
            </a:r>
          </a:p>
          <a:p>
            <a:r>
              <a:rPr lang="en-US" sz="3200" dirty="0" smtClean="0"/>
              <a:t>Listen to your child</a:t>
            </a:r>
          </a:p>
          <a:p>
            <a:r>
              <a:rPr lang="en-US" sz="3200" dirty="0" smtClean="0"/>
              <a:t>Become knowledgeable</a:t>
            </a:r>
          </a:p>
          <a:p>
            <a:r>
              <a:rPr lang="en-US" sz="3200" dirty="0" smtClean="0"/>
              <a:t>Be active not passive</a:t>
            </a:r>
          </a:p>
          <a:p>
            <a:r>
              <a:rPr lang="en-US" sz="3200" dirty="0" smtClean="0"/>
              <a:t>Help </a:t>
            </a:r>
            <a:r>
              <a:rPr lang="en-US" dirty="0" smtClean="0"/>
              <a:t>your child</a:t>
            </a:r>
            <a:r>
              <a:rPr lang="en-US" sz="3200" dirty="0" smtClean="0"/>
              <a:t> develop Self-Advocacy skills early</a:t>
            </a:r>
            <a:endParaRPr lang="en-US" sz="3200" dirty="0"/>
          </a:p>
        </p:txBody>
      </p:sp>
    </p:spTree>
    <p:extLst>
      <p:ext uri="{BB962C8B-B14F-4D97-AF65-F5344CB8AC3E}">
        <p14:creationId xmlns:p14="http://schemas.microsoft.com/office/powerpoint/2010/main" val="7978877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keep yourself organized…</a:t>
            </a:r>
            <a:endParaRPr lang="en-US" b="1" dirty="0"/>
          </a:p>
        </p:txBody>
      </p:sp>
      <p:sp>
        <p:nvSpPr>
          <p:cNvPr id="3" name="Content Placeholder 2"/>
          <p:cNvSpPr>
            <a:spLocks noGrp="1"/>
          </p:cNvSpPr>
          <p:nvPr>
            <p:ph idx="1"/>
          </p:nvPr>
        </p:nvSpPr>
        <p:spPr/>
        <p:txBody>
          <a:bodyPr/>
          <a:lstStyle/>
          <a:p>
            <a:pPr marL="0" indent="0">
              <a:buNone/>
            </a:pPr>
            <a:r>
              <a:rPr lang="en-US" dirty="0" smtClean="0"/>
              <a:t>Keep 3 ring binders:</a:t>
            </a:r>
          </a:p>
          <a:p>
            <a:pPr marL="514350" indent="-514350">
              <a:buAutoNum type="arabicPeriod"/>
            </a:pPr>
            <a:r>
              <a:rPr lang="en-US" dirty="0" smtClean="0"/>
              <a:t>One that contains your child’s report cards, standardized test results</a:t>
            </a:r>
          </a:p>
          <a:p>
            <a:pPr marL="514350" indent="-514350">
              <a:buAutoNum type="arabicPeriod"/>
            </a:pPr>
            <a:r>
              <a:rPr lang="en-US" dirty="0" smtClean="0"/>
              <a:t>One that contains copies of your child’s IEPs and progress reports</a:t>
            </a:r>
          </a:p>
          <a:p>
            <a:pPr marL="514350" indent="-514350">
              <a:buAutoNum type="arabicPeriod"/>
            </a:pPr>
            <a:r>
              <a:rPr lang="en-US" dirty="0" smtClean="0"/>
              <a:t>One that contains copies of all school and outside evaluations</a:t>
            </a:r>
          </a:p>
          <a:p>
            <a:pPr marL="0" indent="0">
              <a:buNone/>
            </a:pPr>
            <a:r>
              <a:rPr lang="en-US" dirty="0" smtClean="0"/>
              <a:t>**Keep these binders in a plastic bin</a:t>
            </a:r>
          </a:p>
          <a:p>
            <a:pPr marL="514350" indent="-514350">
              <a:buAutoNum type="arabicPeriod"/>
            </a:pPr>
            <a:endParaRPr lang="en-US" dirty="0"/>
          </a:p>
        </p:txBody>
      </p:sp>
    </p:spTree>
    <p:extLst>
      <p:ext uri="{BB962C8B-B14F-4D97-AF65-F5344CB8AC3E}">
        <p14:creationId xmlns:p14="http://schemas.microsoft.com/office/powerpoint/2010/main" val="2617344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a:t>
            </a:r>
            <a:endParaRPr lang="en-US" b="1" dirty="0"/>
          </a:p>
        </p:txBody>
      </p:sp>
      <p:sp>
        <p:nvSpPr>
          <p:cNvPr id="3" name="Content Placeholder 2"/>
          <p:cNvSpPr>
            <a:spLocks noGrp="1"/>
          </p:cNvSpPr>
          <p:nvPr>
            <p:ph idx="1"/>
          </p:nvPr>
        </p:nvSpPr>
        <p:spPr/>
        <p:txBody>
          <a:bodyPr/>
          <a:lstStyle/>
          <a:p>
            <a:r>
              <a:rPr lang="en-US" sz="3200" dirty="0" smtClean="0"/>
              <a:t>At the beginning of the year-email teachers</a:t>
            </a:r>
          </a:p>
          <a:p>
            <a:pPr lvl="1"/>
            <a:r>
              <a:rPr lang="en-US" sz="2800" dirty="0" smtClean="0"/>
              <a:t>Provide a snapshot of your child</a:t>
            </a:r>
          </a:p>
          <a:p>
            <a:r>
              <a:rPr lang="en-US" sz="3200" dirty="0" smtClean="0"/>
              <a:t>Keep in touch with teachers and the Case Manager</a:t>
            </a:r>
          </a:p>
          <a:p>
            <a:r>
              <a:rPr lang="en-US" sz="3200" dirty="0" smtClean="0"/>
              <a:t>Be proactive</a:t>
            </a:r>
          </a:p>
          <a:p>
            <a:endParaRPr lang="en-US" dirty="0"/>
          </a:p>
        </p:txBody>
      </p:sp>
    </p:spTree>
    <p:extLst>
      <p:ext uri="{BB962C8B-B14F-4D97-AF65-F5344CB8AC3E}">
        <p14:creationId xmlns:p14="http://schemas.microsoft.com/office/powerpoint/2010/main" val="47415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endParaRPr lang="en-US" dirty="0" smtClean="0"/>
          </a:p>
        </p:txBody>
      </p:sp>
      <p:sp>
        <p:nvSpPr>
          <p:cNvPr id="49155" name="Rectangle 3"/>
          <p:cNvSpPr>
            <a:spLocks noGrp="1"/>
          </p:cNvSpPr>
          <p:nvPr>
            <p:ph type="body" idx="1"/>
          </p:nvPr>
        </p:nvSpPr>
        <p:spPr/>
        <p:txBody>
          <a:bodyPr/>
          <a:lstStyle/>
          <a:p>
            <a:pPr>
              <a:buFont typeface="Arial" charset="0"/>
              <a:buNone/>
            </a:pPr>
            <a:endParaRPr lang="en-US" sz="2800" dirty="0" smtClean="0"/>
          </a:p>
          <a:p>
            <a:pPr>
              <a:buFont typeface="Arial" charset="0"/>
              <a:buNone/>
            </a:pPr>
            <a:endParaRPr lang="en-US" sz="2800" dirty="0" smtClean="0"/>
          </a:p>
          <a:p>
            <a:pPr>
              <a:buFont typeface="Arial" charset="0"/>
              <a:buNone/>
            </a:pPr>
            <a:r>
              <a:rPr lang="en-US" sz="4000" dirty="0" smtClean="0"/>
              <a:t>All of us do not have equal talent, but all of us should have equal opportunity to develop our talent.</a:t>
            </a:r>
          </a:p>
          <a:p>
            <a:pPr>
              <a:buFont typeface="Arial" charset="0"/>
              <a:buNone/>
            </a:pPr>
            <a:endParaRPr lang="en-US" sz="4000" dirty="0" smtClean="0"/>
          </a:p>
          <a:p>
            <a:pPr>
              <a:buFont typeface="Arial" charset="0"/>
              <a:buNone/>
            </a:pPr>
            <a:r>
              <a:rPr lang="en-US" sz="2800" dirty="0" smtClean="0"/>
              <a:t>						          </a:t>
            </a:r>
            <a:r>
              <a:rPr lang="en-US" sz="1200" dirty="0" smtClean="0"/>
              <a:t>John F. Kennedy</a:t>
            </a:r>
            <a:endParaRPr lang="en-US" sz="2800" dirty="0" smtClean="0"/>
          </a:p>
        </p:txBody>
      </p:sp>
    </p:spTree>
    <p:extLst>
      <p:ext uri="{BB962C8B-B14F-4D97-AF65-F5344CB8AC3E}">
        <p14:creationId xmlns:p14="http://schemas.microsoft.com/office/powerpoint/2010/main" val="420429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Manager</a:t>
            </a:r>
            <a:endParaRPr lang="en-US" b="1" dirty="0"/>
          </a:p>
        </p:txBody>
      </p:sp>
      <p:sp>
        <p:nvSpPr>
          <p:cNvPr id="3" name="Content Placeholder 2"/>
          <p:cNvSpPr>
            <a:spLocks noGrp="1"/>
          </p:cNvSpPr>
          <p:nvPr>
            <p:ph idx="1"/>
          </p:nvPr>
        </p:nvSpPr>
        <p:spPr/>
        <p:txBody>
          <a:bodyPr>
            <a:normAutofit fontScale="92500" lnSpcReduction="20000"/>
          </a:bodyPr>
          <a:lstStyle/>
          <a:p>
            <a:r>
              <a:rPr lang="en-US" sz="3200" dirty="0" smtClean="0"/>
              <a:t>Facilitates the meeting</a:t>
            </a:r>
          </a:p>
          <a:p>
            <a:r>
              <a:rPr lang="en-US" sz="3200" dirty="0" smtClean="0"/>
              <a:t>Serves as the liaison between home and school; the “go to person”</a:t>
            </a:r>
          </a:p>
          <a:p>
            <a:r>
              <a:rPr lang="en-US" sz="3200" dirty="0" smtClean="0"/>
              <a:t>Coordinates the development, monitoring and evaluation of the effectiveness of the IEP </a:t>
            </a:r>
          </a:p>
          <a:p>
            <a:r>
              <a:rPr lang="en-US" sz="3200" dirty="0" smtClean="0"/>
              <a:t>Responsible for transition planning </a:t>
            </a:r>
          </a:p>
          <a:p>
            <a:r>
              <a:rPr lang="en-US" sz="3200" dirty="0" smtClean="0"/>
              <a:t>Is knowledgeable about:</a:t>
            </a:r>
          </a:p>
          <a:p>
            <a:pPr lvl="1"/>
            <a:r>
              <a:rPr lang="en-US" sz="2800" dirty="0" smtClean="0"/>
              <a:t>Student’s education needs and program</a:t>
            </a:r>
          </a:p>
          <a:p>
            <a:pPr lvl="1"/>
            <a:r>
              <a:rPr lang="en-US" sz="2800" dirty="0" smtClean="0"/>
              <a:t>Special education procedures and procedural safeguards</a:t>
            </a:r>
          </a:p>
          <a:p>
            <a:pPr marL="0" indent="0">
              <a:buNone/>
            </a:pPr>
            <a:endParaRPr lang="en-US" dirty="0"/>
          </a:p>
        </p:txBody>
      </p:sp>
    </p:spTree>
    <p:extLst>
      <p:ext uri="{BB962C8B-B14F-4D97-AF65-F5344CB8AC3E}">
        <p14:creationId xmlns:p14="http://schemas.microsoft.com/office/powerpoint/2010/main" val="32516782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5400" dirty="0" smtClean="0"/>
              <a:t>Every child is a treasure</a:t>
            </a:r>
          </a:p>
          <a:p>
            <a:pPr marL="0" indent="0">
              <a:buNone/>
            </a:pPr>
            <a:endParaRPr lang="en-US" sz="3600" dirty="0"/>
          </a:p>
          <a:p>
            <a:pPr marL="0" indent="0">
              <a:buNone/>
            </a:pPr>
            <a:endParaRPr lang="en-US" sz="3600" dirty="0" smtClean="0"/>
          </a:p>
          <a:p>
            <a:pPr marL="0" indent="0">
              <a:buNone/>
            </a:pPr>
            <a:r>
              <a:rPr lang="en-US" sz="3600" dirty="0"/>
              <a:t>	</a:t>
            </a:r>
            <a:r>
              <a:rPr lang="en-US" sz="3600" dirty="0" smtClean="0"/>
              <a:t>					</a:t>
            </a:r>
            <a:r>
              <a:rPr lang="en-US" sz="2000" dirty="0" smtClean="0"/>
              <a:t>Pope Francis</a:t>
            </a:r>
            <a:endParaRPr lang="en-US" sz="3600" dirty="0"/>
          </a:p>
        </p:txBody>
      </p:sp>
    </p:spTree>
    <p:extLst>
      <p:ext uri="{BB962C8B-B14F-4D97-AF65-F5344CB8AC3E}">
        <p14:creationId xmlns:p14="http://schemas.microsoft.com/office/powerpoint/2010/main" val="2587235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pPr algn="ctr"/>
            <a:r>
              <a:rPr lang="en-US" sz="6000" b="1" dirty="0" smtClean="0">
                <a:solidFill>
                  <a:srgbClr val="0070C0"/>
                </a:solidFill>
              </a:rPr>
              <a:t/>
            </a:r>
            <a:br>
              <a:rPr lang="en-US" sz="6000" b="1" dirty="0" smtClean="0">
                <a:solidFill>
                  <a:srgbClr val="0070C0"/>
                </a:solidFill>
              </a:rPr>
            </a:br>
            <a:r>
              <a:rPr lang="en-US" sz="6000" b="1" dirty="0" smtClean="0">
                <a:solidFill>
                  <a:schemeClr val="accent2">
                    <a:lumMod val="75000"/>
                  </a:schemeClr>
                </a:solidFill>
              </a:rPr>
              <a:t>Thank you</a:t>
            </a:r>
            <a:r>
              <a:rPr lang="en-US" b="1" dirty="0" smtClean="0">
                <a:solidFill>
                  <a:srgbClr val="0070C0"/>
                </a:solidFill>
              </a:rPr>
              <a:t/>
            </a:r>
            <a:br>
              <a:rPr lang="en-US" b="1" dirty="0" smtClean="0">
                <a:solidFill>
                  <a:srgbClr val="0070C0"/>
                </a:solidFill>
              </a:rPr>
            </a:b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C.H.I.L.D.</a:t>
            </a:r>
          </a:p>
          <a:p>
            <a:pPr marL="0" indent="0" algn="ctr">
              <a:buNone/>
            </a:pPr>
            <a:r>
              <a:rPr lang="en-US" dirty="0" smtClean="0">
                <a:hlinkClick r:id="rId2"/>
              </a:rPr>
              <a:t>www.veronachild.org</a:t>
            </a:r>
            <a:endParaRPr lang="en-US" dirty="0" smtClean="0"/>
          </a:p>
          <a:p>
            <a:pPr marL="0" indent="0" algn="ctr">
              <a:buNone/>
            </a:pPr>
            <a:r>
              <a:rPr lang="en-US" dirty="0" smtClean="0">
                <a:hlinkClick r:id="rId3"/>
              </a:rPr>
              <a:t>childverona@gmail.com</a:t>
            </a:r>
            <a:endParaRPr lang="en-US" dirty="0" smtClean="0"/>
          </a:p>
          <a:p>
            <a:pPr marL="0" indent="0" algn="ctr">
              <a:buNone/>
            </a:pPr>
            <a:endParaRPr lang="en-US" dirty="0"/>
          </a:p>
          <a:p>
            <a:pPr marL="0" indent="0" algn="ctr">
              <a:buNone/>
            </a:pPr>
            <a:r>
              <a:rPr lang="en-US" dirty="0" smtClean="0"/>
              <a:t>Director of Special Services</a:t>
            </a:r>
          </a:p>
          <a:p>
            <a:pPr marL="0" indent="0" algn="ctr">
              <a:buNone/>
            </a:pPr>
            <a:r>
              <a:rPr lang="en-US" dirty="0" smtClean="0"/>
              <a:t>Frank </a:t>
            </a:r>
            <a:r>
              <a:rPr lang="en-US" dirty="0" err="1" smtClean="0"/>
              <a:t>Mauriello</a:t>
            </a:r>
            <a:endParaRPr lang="en-US" dirty="0" smtClean="0"/>
          </a:p>
          <a:p>
            <a:pPr marL="0" indent="0" algn="ctr">
              <a:buNone/>
            </a:pPr>
            <a:r>
              <a:rPr lang="en-US" dirty="0" smtClean="0">
                <a:hlinkClick r:id="rId4"/>
              </a:rPr>
              <a:t>www.veronaschools.org</a:t>
            </a:r>
            <a:endParaRPr lang="en-US" dirty="0" smtClean="0"/>
          </a:p>
          <a:p>
            <a:pPr marL="0" indent="0" algn="ctr">
              <a:buNone/>
            </a:pPr>
            <a:r>
              <a:rPr lang="en-US" dirty="0" smtClean="0">
                <a:hlinkClick r:id="rId5"/>
              </a:rPr>
              <a:t>fmauriello</a:t>
            </a:r>
            <a:r>
              <a:rPr lang="en-US" dirty="0" smtClean="0">
                <a:hlinkClick r:id="rId5"/>
              </a:rPr>
              <a:t>@veronaschools.org</a:t>
            </a:r>
            <a:endParaRPr lang="en-US" dirty="0" smtClean="0"/>
          </a:p>
          <a:p>
            <a:pPr marL="0" indent="0" algn="ctr">
              <a:buNone/>
            </a:pPr>
            <a:endParaRPr lang="en-US" dirty="0"/>
          </a:p>
        </p:txBody>
      </p:sp>
    </p:spTree>
    <p:extLst>
      <p:ext uri="{BB962C8B-B14F-4D97-AF65-F5344CB8AC3E}">
        <p14:creationId xmlns:p14="http://schemas.microsoft.com/office/powerpoint/2010/main" val="1555801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Hall, S. and Moats, L. 2002. </a:t>
            </a:r>
            <a:r>
              <a:rPr lang="en-US" i="1" dirty="0" smtClean="0"/>
              <a:t>Parenting a Struggling Reader. </a:t>
            </a:r>
            <a:r>
              <a:rPr lang="en-US" dirty="0" smtClean="0"/>
              <a:t>Clarkson Potter/Ten Speed/Harmony</a:t>
            </a:r>
          </a:p>
          <a:p>
            <a:r>
              <a:rPr lang="en-US" dirty="0"/>
              <a:t>NJAC 6:A-14. 2013. New Jersey Department of Education </a:t>
            </a:r>
          </a:p>
          <a:p>
            <a:pPr marL="0" indent="0">
              <a:buNone/>
            </a:pPr>
            <a:endParaRPr lang="en-US" dirty="0" smtClean="0"/>
          </a:p>
          <a:p>
            <a:endParaRPr lang="en-US" dirty="0"/>
          </a:p>
        </p:txBody>
      </p:sp>
    </p:spTree>
    <p:extLst>
      <p:ext uri="{BB962C8B-B14F-4D97-AF65-F5344CB8AC3E}">
        <p14:creationId xmlns:p14="http://schemas.microsoft.com/office/powerpoint/2010/main" val="370415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Child Study Team</a:t>
            </a:r>
            <a:endParaRPr lang="en-US" b="1" dirty="0"/>
          </a:p>
        </p:txBody>
      </p:sp>
      <p:sp>
        <p:nvSpPr>
          <p:cNvPr id="3" name="Content Placeholder 2"/>
          <p:cNvSpPr>
            <a:spLocks noGrp="1"/>
          </p:cNvSpPr>
          <p:nvPr>
            <p:ph idx="1"/>
          </p:nvPr>
        </p:nvSpPr>
        <p:spPr/>
        <p:txBody>
          <a:bodyPr>
            <a:normAutofit/>
          </a:bodyPr>
          <a:lstStyle/>
          <a:p>
            <a:r>
              <a:rPr lang="en-US" sz="2800" dirty="0" smtClean="0"/>
              <a:t>Provide evaluation results and interpretation</a:t>
            </a:r>
          </a:p>
          <a:p>
            <a:pPr lvl="1"/>
            <a:r>
              <a:rPr lang="en-US" dirty="0" smtClean="0"/>
              <a:t>Learning Disabilities Teacher-Consultant (LDT-C)</a:t>
            </a:r>
          </a:p>
          <a:p>
            <a:pPr lvl="1"/>
            <a:r>
              <a:rPr lang="en-US" dirty="0" smtClean="0"/>
              <a:t>School Psychologist</a:t>
            </a:r>
          </a:p>
          <a:p>
            <a:pPr lvl="1"/>
            <a:r>
              <a:rPr lang="en-US" dirty="0" smtClean="0"/>
              <a:t>School </a:t>
            </a:r>
            <a:r>
              <a:rPr lang="en-US" dirty="0"/>
              <a:t>S</a:t>
            </a:r>
            <a:r>
              <a:rPr lang="en-US" dirty="0" smtClean="0"/>
              <a:t>ocial Worker</a:t>
            </a:r>
          </a:p>
          <a:p>
            <a:pPr lvl="1"/>
            <a:r>
              <a:rPr lang="en-US" dirty="0" smtClean="0"/>
              <a:t>Specialists in the area of disability, as appropriate</a:t>
            </a:r>
          </a:p>
          <a:p>
            <a:r>
              <a:rPr lang="en-US" sz="2800" dirty="0" smtClean="0"/>
              <a:t>Provide insight into child’s performance academically, socially, emotionally</a:t>
            </a:r>
          </a:p>
          <a:p>
            <a:endParaRPr lang="en-US" sz="2800" dirty="0" smtClean="0"/>
          </a:p>
        </p:txBody>
      </p:sp>
    </p:spTree>
    <p:extLst>
      <p:ext uri="{BB962C8B-B14F-4D97-AF65-F5344CB8AC3E}">
        <p14:creationId xmlns:p14="http://schemas.microsoft.com/office/powerpoint/2010/main" val="367429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Related Services Personnel</a:t>
            </a:r>
            <a:endParaRPr lang="en-US" b="1" dirty="0"/>
          </a:p>
        </p:txBody>
      </p:sp>
      <p:sp>
        <p:nvSpPr>
          <p:cNvPr id="3" name="Content Placeholder 2"/>
          <p:cNvSpPr>
            <a:spLocks noGrp="1"/>
          </p:cNvSpPr>
          <p:nvPr>
            <p:ph idx="1"/>
          </p:nvPr>
        </p:nvSpPr>
        <p:spPr/>
        <p:txBody>
          <a:bodyPr>
            <a:normAutofit lnSpcReduction="10000"/>
          </a:bodyPr>
          <a:lstStyle/>
          <a:p>
            <a:r>
              <a:rPr lang="en-US" sz="3200" dirty="0" smtClean="0"/>
              <a:t>Provide Present </a:t>
            </a:r>
            <a:r>
              <a:rPr lang="en-US" dirty="0" smtClean="0"/>
              <a:t>Levels of Academic Achievement and Functional Performance in specific area</a:t>
            </a:r>
          </a:p>
          <a:p>
            <a:r>
              <a:rPr lang="en-US" dirty="0" smtClean="0"/>
              <a:t>Develop goals/objectives for specific area</a:t>
            </a:r>
          </a:p>
          <a:p>
            <a:pPr lvl="1"/>
            <a:r>
              <a:rPr lang="en-US" sz="2800" dirty="0" smtClean="0"/>
              <a:t>Occupational Therapist</a:t>
            </a:r>
          </a:p>
          <a:p>
            <a:pPr lvl="1"/>
            <a:r>
              <a:rPr lang="en-US" sz="2800" dirty="0" smtClean="0"/>
              <a:t>Speech and Language Specialist</a:t>
            </a:r>
          </a:p>
          <a:p>
            <a:pPr lvl="1"/>
            <a:r>
              <a:rPr lang="en-US" sz="2800" dirty="0" smtClean="0"/>
              <a:t>Physical Therapist</a:t>
            </a:r>
          </a:p>
          <a:p>
            <a:pPr lvl="1"/>
            <a:r>
              <a:rPr lang="en-US" sz="2800" dirty="0" smtClean="0"/>
              <a:t>Behaviorist</a:t>
            </a:r>
          </a:p>
          <a:p>
            <a:pPr lvl="1"/>
            <a:r>
              <a:rPr lang="en-US" sz="2800" dirty="0" smtClean="0"/>
              <a:t>Counselor</a:t>
            </a:r>
          </a:p>
          <a:p>
            <a:endParaRPr lang="en-US" dirty="0"/>
          </a:p>
        </p:txBody>
      </p:sp>
    </p:spTree>
    <p:extLst>
      <p:ext uri="{BB962C8B-B14F-4D97-AF65-F5344CB8AC3E}">
        <p14:creationId xmlns:p14="http://schemas.microsoft.com/office/powerpoint/2010/main" val="56150104"/>
      </p:ext>
    </p:extLst>
  </p:cSld>
  <p:clrMapOvr>
    <a:masterClrMapping/>
  </p:clrMapOvr>
</p:sld>
</file>

<file path=ppt/theme/theme1.xml><?xml version="1.0" encoding="utf-8"?>
<a:theme xmlns:a="http://schemas.openxmlformats.org/drawingml/2006/main" name="Verona2011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Verona2011Final</Template>
  <TotalTime>8291</TotalTime>
  <Words>3176</Words>
  <Application>Microsoft Office PowerPoint</Application>
  <PresentationFormat>On-screen Show (4:3)</PresentationFormat>
  <Paragraphs>405</Paragraphs>
  <Slides>72</Slides>
  <Notes>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Verona2011Final</vt:lpstr>
      <vt:lpstr>You and Your Child’s IEP  </vt:lpstr>
      <vt:lpstr>What you will learn today…</vt:lpstr>
      <vt:lpstr>The role of each participant</vt:lpstr>
      <vt:lpstr>The IEP Team</vt:lpstr>
      <vt:lpstr>Parents</vt:lpstr>
      <vt:lpstr>Teachers</vt:lpstr>
      <vt:lpstr>Case Manager</vt:lpstr>
      <vt:lpstr>The Child Study Team</vt:lpstr>
      <vt:lpstr>Related Services Personnel</vt:lpstr>
      <vt:lpstr>The IEP</vt:lpstr>
      <vt:lpstr>Purpose of IEP </vt:lpstr>
      <vt:lpstr>The IEP: Product and Process</vt:lpstr>
      <vt:lpstr>Preparing for the IEP meeting</vt:lpstr>
      <vt:lpstr>Prior to the IEP meeting</vt:lpstr>
      <vt:lpstr>At the Meeting</vt:lpstr>
      <vt:lpstr>What to bring to the meeting</vt:lpstr>
      <vt:lpstr> the Components of an IEP  </vt:lpstr>
      <vt:lpstr>What does IDEA say…</vt:lpstr>
      <vt:lpstr>The IEP</vt:lpstr>
      <vt:lpstr>UNDERSTAND THE STEPS</vt:lpstr>
      <vt:lpstr>Required Elements of an IEP</vt:lpstr>
      <vt:lpstr>Elements cont.</vt:lpstr>
      <vt:lpstr>Elements cont.</vt:lpstr>
      <vt:lpstr>Elements cont.</vt:lpstr>
      <vt:lpstr>Today’s Focus</vt:lpstr>
      <vt:lpstr>The PLAAFP</vt:lpstr>
      <vt:lpstr>PLAAFP cont.</vt:lpstr>
      <vt:lpstr>PLAAFP cont.</vt:lpstr>
      <vt:lpstr>The PLAAFP in IEP Direct</vt:lpstr>
      <vt:lpstr>PowerPoint Presentation</vt:lpstr>
      <vt:lpstr>What Are The CCSS</vt:lpstr>
      <vt:lpstr>CCSS cont.</vt:lpstr>
      <vt:lpstr>CCSS cont.</vt:lpstr>
      <vt:lpstr>ELA Standards</vt:lpstr>
      <vt:lpstr>Math Standards</vt:lpstr>
      <vt:lpstr> Why Align Goals to the CCSS </vt:lpstr>
      <vt:lpstr>Goals</vt:lpstr>
      <vt:lpstr>Goals cont.</vt:lpstr>
      <vt:lpstr>Goals cont.</vt:lpstr>
      <vt:lpstr>Goals cont.</vt:lpstr>
      <vt:lpstr>Develop Goals cont.</vt:lpstr>
      <vt:lpstr>Objectives</vt:lpstr>
      <vt:lpstr>Progress Monitoring</vt:lpstr>
      <vt:lpstr>Monitoring Student Progress cont.</vt:lpstr>
      <vt:lpstr>Measure the Goals</vt:lpstr>
      <vt:lpstr>Measure the Goals cont.</vt:lpstr>
      <vt:lpstr>Measure the Goals cont.</vt:lpstr>
      <vt:lpstr>Measure the Goals cont.</vt:lpstr>
      <vt:lpstr>REMEMBER….</vt:lpstr>
      <vt:lpstr>PowerPoint Presentation</vt:lpstr>
      <vt:lpstr> Accommodations, Modifications, Supplementary Aides and Services </vt:lpstr>
      <vt:lpstr> Accommodations, Modifications  </vt:lpstr>
      <vt:lpstr>Supplementary Aides and Services</vt:lpstr>
      <vt:lpstr>PowerPoint Presentation</vt:lpstr>
      <vt:lpstr>Interpreting Test Scores</vt:lpstr>
      <vt:lpstr>Standard Score</vt:lpstr>
      <vt:lpstr>Percentile</vt:lpstr>
      <vt:lpstr>Grade and Age Equivalent</vt:lpstr>
      <vt:lpstr>Raw and Composite Scores</vt:lpstr>
      <vt:lpstr>PowerPoint Presentation</vt:lpstr>
      <vt:lpstr>Norm-Referenced Assessment</vt:lpstr>
      <vt:lpstr>Examples of Norm-Referenced Assessments</vt:lpstr>
      <vt:lpstr>Criterion Referenced Assessments</vt:lpstr>
      <vt:lpstr>Being Your Child’s CHAMPION</vt:lpstr>
      <vt:lpstr>You are your child’s CHAMPION</vt:lpstr>
      <vt:lpstr>As a Champion…</vt:lpstr>
      <vt:lpstr>How to keep yourself organized…</vt:lpstr>
      <vt:lpstr>Communication</vt:lpstr>
      <vt:lpstr>PowerPoint Presentation</vt:lpstr>
      <vt:lpstr>PowerPoint Presentation</vt:lpstr>
      <vt:lpstr> Thank you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VERONA PUBLIC SCHOOLS  AUGUST 2011 BOARD UPDATE</dc:title>
  <dc:creator>Charles Sampson</dc:creator>
  <cp:lastModifiedBy>Libby Skinner</cp:lastModifiedBy>
  <cp:revision>92</cp:revision>
  <cp:lastPrinted>2011-07-29T19:15:18Z</cp:lastPrinted>
  <dcterms:created xsi:type="dcterms:W3CDTF">2011-07-28T14:52:58Z</dcterms:created>
  <dcterms:modified xsi:type="dcterms:W3CDTF">2016-03-17T13:32:36Z</dcterms:modified>
</cp:coreProperties>
</file>