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3"/>
  </p:notesMasterIdLst>
  <p:sldIdLst>
    <p:sldId id="257" r:id="rId2"/>
    <p:sldId id="256" r:id="rId3"/>
    <p:sldId id="264" r:id="rId4"/>
    <p:sldId id="258" r:id="rId5"/>
    <p:sldId id="260" r:id="rId6"/>
    <p:sldId id="261" r:id="rId7"/>
    <p:sldId id="286" r:id="rId8"/>
    <p:sldId id="262" r:id="rId9"/>
    <p:sldId id="263" r:id="rId10"/>
    <p:sldId id="269" r:id="rId11"/>
    <p:sldId id="265" r:id="rId12"/>
    <p:sldId id="266" r:id="rId13"/>
    <p:sldId id="278" r:id="rId14"/>
    <p:sldId id="283" r:id="rId15"/>
    <p:sldId id="284" r:id="rId16"/>
    <p:sldId id="267" r:id="rId17"/>
    <p:sldId id="268" r:id="rId18"/>
    <p:sldId id="289" r:id="rId19"/>
    <p:sldId id="270" r:id="rId20"/>
    <p:sldId id="271" r:id="rId21"/>
    <p:sldId id="288" r:id="rId22"/>
    <p:sldId id="287" r:id="rId23"/>
    <p:sldId id="281" r:id="rId24"/>
    <p:sldId id="276" r:id="rId25"/>
    <p:sldId id="277" r:id="rId26"/>
    <p:sldId id="279" r:id="rId27"/>
    <p:sldId id="273" r:id="rId28"/>
    <p:sldId id="272" r:id="rId29"/>
    <p:sldId id="275" r:id="rId30"/>
    <p:sldId id="274" r:id="rId31"/>
    <p:sldId id="280"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0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92DB2E-AF34-4AE8-B77C-8C77359A3637}" type="datetimeFigureOut">
              <a:rPr lang="en-US" smtClean="0"/>
              <a:t>1/26/2016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B12925-19CE-4641-A08D-850AF50B2BD4}" type="slidenum">
              <a:rPr lang="en-US" smtClean="0"/>
              <a:t>‹#›</a:t>
            </a:fld>
            <a:endParaRPr lang="en-US"/>
          </a:p>
        </p:txBody>
      </p:sp>
    </p:spTree>
    <p:extLst>
      <p:ext uri="{BB962C8B-B14F-4D97-AF65-F5344CB8AC3E}">
        <p14:creationId xmlns:p14="http://schemas.microsoft.com/office/powerpoint/2010/main" val="814027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fld id="{FB14F814-7D90-4A3B-A2D7-523FD5CB17DA}" type="slidenum">
              <a:rPr lang="en-US" altLang="en-US" sz="1200" smtClean="0"/>
              <a:pPr/>
              <a:t>1</a:t>
            </a:fld>
            <a:endParaRPr lang="en-US" altLang="en-US" sz="1200" smtClean="0"/>
          </a:p>
        </p:txBody>
      </p:sp>
      <p:sp>
        <p:nvSpPr>
          <p:cNvPr id="45059" name="Rectangle 2"/>
          <p:cNvSpPr>
            <a:spLocks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tLang="en-US" smtClean="0"/>
              <a:t>Country is often used as a synonym for state.</a:t>
            </a:r>
          </a:p>
          <a:p>
            <a:pPr marL="171450" indent="-171450">
              <a:buFontTx/>
              <a:buChar char="•"/>
            </a:pPr>
            <a:r>
              <a:rPr lang="en-US" altLang="en-US" smtClean="0"/>
              <a:t>Largest state is Russia which encompasses 17.1 million square kilometers (6.6 million square miles)</a:t>
            </a:r>
          </a:p>
          <a:p>
            <a:pPr marL="171450" indent="-171450">
              <a:buFontTx/>
              <a:buChar char="•"/>
            </a:pPr>
            <a:r>
              <a:rPr lang="en-US" altLang="en-US" smtClean="0"/>
              <a:t>Smallest state in the United Nations is Monaco with 1.5 square kilometers (0.6 square miles)</a:t>
            </a:r>
          </a:p>
          <a:p>
            <a:pPr marL="628650" lvl="1" indent="-171450">
              <a:buFontTx/>
              <a:buChar char="•"/>
            </a:pPr>
            <a:r>
              <a:rPr lang="en-US" altLang="en-US" smtClean="0"/>
              <a:t>Example of microstate, which are states with very small land areas.</a:t>
            </a:r>
          </a:p>
        </p:txBody>
      </p:sp>
      <p:sp>
        <p:nvSpPr>
          <p:cNvPr id="481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fld id="{BF395B7D-1CD6-4D42-982D-BC3F1BBA665C}" type="slidenum">
              <a:rPr lang="en-US" altLang="en-US" sz="1200" smtClean="0"/>
              <a:pPr/>
              <a:t>4</a:t>
            </a:fld>
            <a:endParaRPr lang="en-US" altLang="en-US" sz="12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26"/>
          <p:cNvSpPr>
            <a:spLocks noChangeArrowheads="1" noTextEdit="1"/>
          </p:cNvSpPr>
          <p:nvPr>
            <p:ph type="sldImg"/>
          </p:nvPr>
        </p:nvSpPr>
        <p:spPr>
          <a:ln/>
        </p:spPr>
      </p:sp>
      <p:sp>
        <p:nvSpPr>
          <p:cNvPr id="51203" name="Rectangle 1027"/>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26"/>
          <p:cNvSpPr>
            <a:spLocks noChangeArrowheads="1" noTextEdit="1"/>
          </p:cNvSpPr>
          <p:nvPr>
            <p:ph type="sldImg"/>
          </p:nvPr>
        </p:nvSpPr>
        <p:spPr>
          <a:ln/>
        </p:spPr>
      </p:sp>
      <p:sp>
        <p:nvSpPr>
          <p:cNvPr id="51203" name="Rectangle 1027"/>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fld id="{5A6642F6-0010-4FC9-B372-3FFFE7B3F1CA}" type="slidenum">
              <a:rPr lang="en-US" altLang="en-US" sz="1200" smtClean="0"/>
              <a:pPr/>
              <a:t>8</a:t>
            </a:fld>
            <a:endParaRPr lang="en-US" altLang="en-US" sz="1200" smtClean="0"/>
          </a:p>
        </p:txBody>
      </p:sp>
      <p:sp>
        <p:nvSpPr>
          <p:cNvPr id="54275" name="Rectangle 2"/>
          <p:cNvSpPr>
            <a:spLocks noChangeArrowheads="1" noTextEdit="1"/>
          </p:cNvSpPr>
          <p:nvPr>
            <p:ph type="sldImg"/>
          </p:nvPr>
        </p:nvSpPr>
        <p:spPr>
          <a:solidFill>
            <a:srgbClr val="FFFFFF"/>
          </a:solidFill>
          <a:ln/>
        </p:spPr>
      </p:sp>
      <p:sp>
        <p:nvSpPr>
          <p:cNvPr id="54276" name="Rectangle 3"/>
          <p:cNvSpPr>
            <a:spLocks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algn="r" eaLnBrk="1" hangingPunct="1"/>
            <a:fld id="{D24D45F9-E980-41F3-B399-DE7285B1B475}" type="slidenum">
              <a:rPr lang="en-US" altLang="en-US" sz="1200">
                <a:latin typeface="Times New Roman" pitchFamily="1" charset="0"/>
              </a:rPr>
              <a:pPr algn="r" eaLnBrk="1" hangingPunct="1"/>
              <a:t>9</a:t>
            </a:fld>
            <a:endParaRPr lang="en-US" altLang="en-US" sz="1200">
              <a:latin typeface="Times New Roman" pitchFamily="1" charset="0"/>
            </a:endParaRPr>
          </a:p>
        </p:txBody>
      </p:sp>
      <p:sp>
        <p:nvSpPr>
          <p:cNvPr id="55299" name="Rectangle 2"/>
          <p:cNvSpPr>
            <a:spLocks noChangeArrowheads="1" noTextEdit="1"/>
          </p:cNvSpPr>
          <p:nvPr>
            <p:ph type="sldImg"/>
          </p:nvPr>
        </p:nvSpPr>
        <p:spPr>
          <a:solidFill>
            <a:srgbClr val="FFFFFF"/>
          </a:solidFill>
          <a:ln/>
        </p:spPr>
      </p:sp>
      <p:sp>
        <p:nvSpPr>
          <p:cNvPr id="55300" name="Rectangle 3"/>
          <p:cNvSpPr>
            <a:spLocks noGrp="1" noChangeArrowheads="1"/>
          </p:cNvSpPr>
          <p:nvPr>
            <p:ph type="body" idx="1"/>
          </p:nvPr>
        </p:nvSpPr>
        <p:spPr>
          <a:xfrm>
            <a:off x="381000" y="4343400"/>
            <a:ext cx="59436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sz="2000" smtClean="0"/>
              <a:t>In Europe France is the best example of a nation-state</a:t>
            </a:r>
          </a:p>
          <a:p>
            <a:pPr eaLnBrk="1" hangingPunct="1"/>
            <a:r>
              <a:rPr lang="en-US" altLang="en-US" sz="2000" smtClean="0"/>
              <a:t>Others-Germany before World War I, Hungary, Denmark, Poland, Czech Republic, Slovenia and Sweden.</a:t>
            </a:r>
          </a:p>
          <a:p>
            <a:pPr eaLnBrk="1" hangingPunct="1"/>
            <a:r>
              <a:rPr lang="en-US" altLang="en-US" sz="2000" smtClean="0"/>
              <a:t>NOT nation-states-Bosnia, Moldova, Slovakia, Belgium and Latvia</a:t>
            </a:r>
          </a:p>
          <a:p>
            <a:pPr eaLnBrk="1" hangingPunct="1"/>
            <a:r>
              <a:rPr lang="en-US" altLang="en-US" sz="2000" smtClean="0"/>
              <a:t>Revolution and Evolution took place in Europe-absolute rule died out and was replaced by democracy</a:t>
            </a:r>
          </a:p>
          <a:p>
            <a:pPr eaLnBrk="1" hangingPunct="1"/>
            <a:r>
              <a:rPr lang="en-US" altLang="en-US" sz="2000" smtClean="0"/>
              <a:t>Some states abolished monarchy-France and Italy</a:t>
            </a:r>
          </a:p>
          <a:p>
            <a:pPr eaLnBrk="1" hangingPunct="1"/>
            <a:r>
              <a:rPr lang="en-US" altLang="en-US" sz="2000" smtClean="0"/>
              <a:t>Others retained monarchies as figure-heads; Britain, Netherlands, Belgium, etc.</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26"/>
          <p:cNvSpPr>
            <a:spLocks noChangeArrowheads="1" noTextEdit="1"/>
          </p:cNvSpPr>
          <p:nvPr>
            <p:ph type="sldImg"/>
          </p:nvPr>
        </p:nvSpPr>
        <p:spPr>
          <a:ln/>
        </p:spPr>
      </p:sp>
      <p:sp>
        <p:nvSpPr>
          <p:cNvPr id="56323" name="Rectangle 1027"/>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26"/>
          <p:cNvSpPr>
            <a:spLocks noChangeArrowheads="1" noTextEdit="1"/>
          </p:cNvSpPr>
          <p:nvPr>
            <p:ph type="sldImg"/>
          </p:nvPr>
        </p:nvSpPr>
        <p:spPr>
          <a:ln/>
        </p:spPr>
      </p:sp>
      <p:sp>
        <p:nvSpPr>
          <p:cNvPr id="56323" name="Rectangle 1027"/>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FIGURE 8-23 COLONIAL POSSESSIONS, 1914 </a:t>
            </a:r>
            <a:r>
              <a:rPr lang="en-US" altLang="en-US" smtClean="0"/>
              <a:t>At the outbreak of World War I in 1914, European states held colonies in much of the world, especially in Africa and Asia. Most of the countries in the Western Hemisphere were at one time colonized by Europeans but gained their independence in the eighteenth or nineteenth centuries.</a:t>
            </a:r>
          </a:p>
        </p:txBody>
      </p:sp>
      <p:sp>
        <p:nvSpPr>
          <p:cNvPr id="593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fld id="{7023B9D6-3C6F-4168-ADDE-3C76B6552CC7}" type="slidenum">
              <a:rPr lang="en-US" altLang="en-US" sz="1200">
                <a:solidFill>
                  <a:prstClr val="black"/>
                </a:solidFill>
              </a:rPr>
              <a:pPr/>
              <a:t>20</a:t>
            </a:fld>
            <a:endParaRPr lang="en-US" altLang="en-US" sz="120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B69503D-FAC0-4A81-8554-DD2BB96E0A7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06836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58731FF-A098-447E-9A6A-AFF3C3991F9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61108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983ED76-61C4-4B31-A37D-976CA7ED8B0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70511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207144B-A4F0-4889-842B-A13C9A22631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0903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1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6AC4792-9B01-41E5-B54D-F46B93F270C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48458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234B9F3-6C66-4FCA-9D3E-71FF55EBAD6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64910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5471D95-6142-4BDC-A498-356257A7499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17999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63C5AFA-2906-424E-ADB1-A8A129CDAB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40468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CE5A6D6-A7DA-4490-8870-A398C61AA6C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61591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E6A70FB-4C00-40BC-8AF3-BC2DF883881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86211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20951D1-0EC7-43A1-BFF0-4B7BB1DA2C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39745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4D46976-616F-4728-B80F-ED085E3CD8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2071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1FC0FD-D970-450C-BA11-096C63A62AA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23746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ＭＳ Ｐゴシック" pitchFamily="1" charset="-128"/>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ＭＳ Ｐゴシック" pitchFamily="1" charset="-128"/>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ＭＳ Ｐゴシック" pitchFamily="1" charset="-128"/>
              </a:defRPr>
            </a:lvl1pPr>
          </a:lstStyle>
          <a:p>
            <a:pPr eaLnBrk="0" fontAlgn="base" hangingPunct="0">
              <a:spcBef>
                <a:spcPct val="0"/>
              </a:spcBef>
              <a:spcAft>
                <a:spcPct val="0"/>
              </a:spcAft>
              <a:defRPr/>
            </a:pPr>
            <a:fld id="{A4DA621E-DD9B-4602-BA85-13E10991B408}" type="slidenum">
              <a:rPr lang="en-US">
                <a:solidFill>
                  <a:prstClr val="black">
                    <a:tint val="75000"/>
                  </a:prstClr>
                </a:solidFill>
              </a:rPr>
              <a:pPr eaLnBrk="0" fontAlgn="base" hangingPunct="0">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2226459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4AivEQmfPpk"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0" y="0"/>
            <a:ext cx="5867400" cy="685800"/>
          </a:xfrm>
        </p:spPr>
        <p:txBody>
          <a:bodyPr/>
          <a:lstStyle/>
          <a:p>
            <a:pPr eaLnBrk="1" hangingPunct="1"/>
            <a:r>
              <a:rPr lang="en-US" altLang="en-US" sz="3600" u="sng" smtClean="0">
                <a:latin typeface="Garamond" pitchFamily="1" charset="0"/>
              </a:rPr>
              <a:t>Topic:</a:t>
            </a:r>
            <a:r>
              <a:rPr lang="en-US" altLang="en-US" sz="3600" smtClean="0">
                <a:latin typeface="Garamond" pitchFamily="1" charset="0"/>
              </a:rPr>
              <a:t> Political Geography</a:t>
            </a:r>
            <a:endParaRPr lang="en-US" altLang="en-US" sz="3600" smtClean="0"/>
          </a:p>
        </p:txBody>
      </p:sp>
      <p:sp>
        <p:nvSpPr>
          <p:cNvPr id="2051" name="Rectangle 4"/>
          <p:cNvSpPr>
            <a:spLocks noGrp="1" noChangeArrowheads="1"/>
          </p:cNvSpPr>
          <p:nvPr>
            <p:ph type="body" sz="half" idx="2"/>
          </p:nvPr>
        </p:nvSpPr>
        <p:spPr>
          <a:xfrm>
            <a:off x="6248400" y="228600"/>
            <a:ext cx="2667000" cy="6629400"/>
          </a:xfrm>
        </p:spPr>
        <p:txBody>
          <a:bodyPr/>
          <a:lstStyle/>
          <a:p>
            <a:pPr eaLnBrk="1" hangingPunct="1">
              <a:lnSpc>
                <a:spcPct val="90000"/>
              </a:lnSpc>
            </a:pPr>
            <a:r>
              <a:rPr lang="en-US" altLang="en-US" u="sng" dirty="0" smtClean="0">
                <a:latin typeface="Garamond" pitchFamily="1" charset="0"/>
              </a:rPr>
              <a:t>Aim:</a:t>
            </a:r>
            <a:r>
              <a:rPr lang="en-US" altLang="en-US" dirty="0" smtClean="0">
                <a:latin typeface="Garamond" pitchFamily="1" charset="0"/>
              </a:rPr>
              <a:t> In What Ways Is the Political Landscape Formulated?</a:t>
            </a:r>
          </a:p>
          <a:p>
            <a:pPr eaLnBrk="1" hangingPunct="1">
              <a:lnSpc>
                <a:spcPct val="90000"/>
              </a:lnSpc>
            </a:pPr>
            <a:endParaRPr lang="en-US" altLang="en-US" dirty="0" smtClean="0">
              <a:latin typeface="Garamond" pitchFamily="1" charset="0"/>
            </a:endParaRPr>
          </a:p>
          <a:p>
            <a:pPr eaLnBrk="1" hangingPunct="1">
              <a:lnSpc>
                <a:spcPct val="90000"/>
              </a:lnSpc>
            </a:pPr>
            <a:r>
              <a:rPr lang="en-US" altLang="en-US" u="sng" dirty="0" smtClean="0">
                <a:latin typeface="Garamond" pitchFamily="1" charset="0"/>
              </a:rPr>
              <a:t>Do Now:</a:t>
            </a:r>
            <a:r>
              <a:rPr lang="en-US" altLang="en-US" dirty="0" smtClean="0">
                <a:latin typeface="Garamond" pitchFamily="1" charset="0"/>
              </a:rPr>
              <a:t> </a:t>
            </a:r>
            <a:r>
              <a:rPr lang="en-US" altLang="en-US" dirty="0" smtClean="0">
                <a:latin typeface="Garamond" pitchFamily="1" charset="0"/>
              </a:rPr>
              <a:t>QUIZ – Nation or State?</a:t>
            </a:r>
            <a:endParaRPr lang="en-US" altLang="en-US" sz="3600" dirty="0" smtClean="0">
              <a:latin typeface="Garamond" pitchFamily="1" charset="0"/>
            </a:endParaRPr>
          </a:p>
          <a:p>
            <a:pPr eaLnBrk="1" hangingPunct="1">
              <a:lnSpc>
                <a:spcPct val="90000"/>
              </a:lnSpc>
            </a:pPr>
            <a:endParaRPr lang="en-US" altLang="en-US" sz="3000" dirty="0" smtClean="0">
              <a:latin typeface="Garamond" pitchFamily="1" charset="0"/>
            </a:endParaRPr>
          </a:p>
          <a:p>
            <a:pPr eaLnBrk="1" hangingPunct="1">
              <a:lnSpc>
                <a:spcPct val="90000"/>
              </a:lnSpc>
              <a:buFont typeface="Arial" charset="0"/>
              <a:buNone/>
            </a:pPr>
            <a:endParaRPr lang="en-US" altLang="en-US" sz="2600" dirty="0" smtClean="0">
              <a:latin typeface="Garamond" pitchFamily="1" charset="0"/>
            </a:endParaRPr>
          </a:p>
        </p:txBody>
      </p:sp>
      <p:pic>
        <p:nvPicPr>
          <p:cNvPr id="2052" name="Picture 5" descr="MapHeader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601980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6" descr="12533692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3598863"/>
            <a:ext cx="4344988"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5503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228600"/>
            <a:ext cx="6172200" cy="6449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00143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Garamond" panose="02020404030301010803" pitchFamily="18" charset="0"/>
              </a:rPr>
              <a:t>Multinational State vs. Nation-State</a:t>
            </a:r>
            <a:endParaRPr lang="en-US" dirty="0">
              <a:latin typeface="Garamond" panose="02020404030301010803" pitchFamily="18" charset="0"/>
            </a:endParaRPr>
          </a:p>
        </p:txBody>
      </p:sp>
      <p:sp>
        <p:nvSpPr>
          <p:cNvPr id="5" name="Content Placeholder 4"/>
          <p:cNvSpPr>
            <a:spLocks noGrp="1"/>
          </p:cNvSpPr>
          <p:nvPr>
            <p:ph idx="1"/>
          </p:nvPr>
        </p:nvSpPr>
        <p:spPr>
          <a:xfrm>
            <a:off x="457200" y="1371600"/>
            <a:ext cx="8305800" cy="5029200"/>
          </a:xfrm>
        </p:spPr>
        <p:txBody>
          <a:bodyPr>
            <a:normAutofit fontScale="92500" lnSpcReduction="10000"/>
          </a:bodyPr>
          <a:lstStyle/>
          <a:p>
            <a:r>
              <a:rPr lang="en-US" dirty="0" smtClean="0">
                <a:latin typeface="Garamond" panose="02020404030301010803" pitchFamily="18" charset="0"/>
              </a:rPr>
              <a:t>Multinational state</a:t>
            </a:r>
          </a:p>
          <a:p>
            <a:pPr lvl="1"/>
            <a:r>
              <a:rPr lang="en-US" dirty="0" smtClean="0">
                <a:latin typeface="Garamond" panose="02020404030301010803" pitchFamily="18" charset="0"/>
              </a:rPr>
              <a:t>Includes more than one nation within its borders</a:t>
            </a:r>
          </a:p>
          <a:p>
            <a:pPr lvl="1"/>
            <a:r>
              <a:rPr lang="en-US" dirty="0" smtClean="0">
                <a:latin typeface="Garamond" panose="02020404030301010803" pitchFamily="18" charset="0"/>
              </a:rPr>
              <a:t>Examples:</a:t>
            </a:r>
          </a:p>
          <a:p>
            <a:pPr lvl="2"/>
            <a:r>
              <a:rPr lang="en-US" dirty="0" smtClean="0">
                <a:latin typeface="Garamond" panose="02020404030301010803" pitchFamily="18" charset="0"/>
              </a:rPr>
              <a:t>Soviet Union, United Kingdom</a:t>
            </a:r>
          </a:p>
          <a:p>
            <a:r>
              <a:rPr lang="en-US" dirty="0" smtClean="0">
                <a:latin typeface="Garamond" panose="02020404030301010803" pitchFamily="18" charset="0"/>
              </a:rPr>
              <a:t>Nation-State</a:t>
            </a:r>
          </a:p>
          <a:p>
            <a:pPr lvl="1"/>
            <a:r>
              <a:rPr lang="en-US" dirty="0" smtClean="0">
                <a:latin typeface="Garamond" panose="02020404030301010803" pitchFamily="18" charset="0"/>
              </a:rPr>
              <a:t>A state whose territory corresponds to that occupied by a particular ethnic group</a:t>
            </a:r>
          </a:p>
          <a:p>
            <a:pPr lvl="1"/>
            <a:r>
              <a:rPr lang="en-US" dirty="0" smtClean="0">
                <a:latin typeface="Garamond" panose="02020404030301010803" pitchFamily="18" charset="0"/>
              </a:rPr>
              <a:t>Epitome of the link between political and cultural patterns</a:t>
            </a:r>
          </a:p>
          <a:p>
            <a:pPr lvl="1"/>
            <a:r>
              <a:rPr lang="en-US" dirty="0" smtClean="0">
                <a:latin typeface="Garamond" panose="02020404030301010803" pitchFamily="18" charset="0"/>
              </a:rPr>
              <a:t>Examples: </a:t>
            </a:r>
          </a:p>
          <a:p>
            <a:pPr lvl="2"/>
            <a:r>
              <a:rPr lang="en-US" dirty="0" smtClean="0">
                <a:latin typeface="Garamond" panose="02020404030301010803" pitchFamily="18" charset="0"/>
              </a:rPr>
              <a:t>Finland, Germany, Greece, Armenia, Japan, South Korea</a:t>
            </a:r>
            <a:endParaRPr lang="en-US" dirty="0">
              <a:latin typeface="Garamond" panose="02020404030301010803" pitchFamily="18" charset="0"/>
            </a:endParaRPr>
          </a:p>
        </p:txBody>
      </p:sp>
    </p:spTree>
    <p:extLst>
      <p:ext uri="{BB962C8B-B14F-4D97-AF65-F5344CB8AC3E}">
        <p14:creationId xmlns:p14="http://schemas.microsoft.com/office/powerpoint/2010/main" val="268641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additive="base">
                                        <p:cTn id="5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62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143000"/>
            <a:ext cx="9601200" cy="4766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73385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panose="02020404030301010803" pitchFamily="18" charset="0"/>
              </a:rPr>
              <a:t>…vs. Multistate Nation</a:t>
            </a:r>
            <a:endParaRPr lang="en-US" dirty="0">
              <a:latin typeface="Garamond" panose="02020404030301010803" pitchFamily="18" charset="0"/>
            </a:endParaRPr>
          </a:p>
        </p:txBody>
      </p:sp>
      <p:sp>
        <p:nvSpPr>
          <p:cNvPr id="3" name="Content Placeholder 2"/>
          <p:cNvSpPr>
            <a:spLocks noGrp="1"/>
          </p:cNvSpPr>
          <p:nvPr>
            <p:ph idx="1"/>
          </p:nvPr>
        </p:nvSpPr>
        <p:spPr/>
        <p:txBody>
          <a:bodyPr/>
          <a:lstStyle/>
          <a:p>
            <a:r>
              <a:rPr lang="en-US" dirty="0" smtClean="0">
                <a:latin typeface="Garamond" panose="02020404030301010803" pitchFamily="18" charset="0"/>
              </a:rPr>
              <a:t>When a nation stretches across borders and across states</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438400"/>
            <a:ext cx="3281464"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7800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panose="02020404030301010803" pitchFamily="18" charset="0"/>
              </a:rPr>
              <a:t>The most accurate designation for the United States is:</a:t>
            </a:r>
            <a:endParaRPr lang="en-US" dirty="0">
              <a:latin typeface="Garamond" panose="02020404030301010803" pitchFamily="18" charset="0"/>
            </a:endParaRPr>
          </a:p>
        </p:txBody>
      </p:sp>
      <p:sp>
        <p:nvSpPr>
          <p:cNvPr id="3" name="Content Placeholder 2"/>
          <p:cNvSpPr>
            <a:spLocks noGrp="1"/>
          </p:cNvSpPr>
          <p:nvPr>
            <p:ph idx="1"/>
          </p:nvPr>
        </p:nvSpPr>
        <p:spPr/>
        <p:txBody>
          <a:bodyPr/>
          <a:lstStyle/>
          <a:p>
            <a:pPr marL="514350" indent="-514350">
              <a:buFont typeface="+mj-lt"/>
              <a:buAutoNum type="alphaLcParenR"/>
            </a:pPr>
            <a:r>
              <a:rPr lang="en-US" dirty="0" smtClean="0">
                <a:latin typeface="Garamond" panose="02020404030301010803" pitchFamily="18" charset="0"/>
              </a:rPr>
              <a:t>Nation</a:t>
            </a:r>
          </a:p>
          <a:p>
            <a:pPr marL="514350" indent="-514350">
              <a:buFont typeface="+mj-lt"/>
              <a:buAutoNum type="alphaLcParenR"/>
            </a:pPr>
            <a:r>
              <a:rPr lang="en-US" dirty="0" smtClean="0">
                <a:latin typeface="Garamond" panose="02020404030301010803" pitchFamily="18" charset="0"/>
              </a:rPr>
              <a:t>Nation-State</a:t>
            </a:r>
          </a:p>
          <a:p>
            <a:pPr marL="514350" indent="-514350">
              <a:buFont typeface="+mj-lt"/>
              <a:buAutoNum type="alphaLcParenR"/>
            </a:pPr>
            <a:r>
              <a:rPr lang="en-US" dirty="0" smtClean="0">
                <a:latin typeface="Garamond" panose="02020404030301010803" pitchFamily="18" charset="0"/>
              </a:rPr>
              <a:t>Multistate nation</a:t>
            </a:r>
          </a:p>
          <a:p>
            <a:pPr marL="514350" indent="-514350">
              <a:buFont typeface="+mj-lt"/>
              <a:buAutoNum type="alphaLcParenR"/>
            </a:pPr>
            <a:r>
              <a:rPr lang="en-US" dirty="0" smtClean="0">
                <a:latin typeface="Garamond" panose="02020404030301010803" pitchFamily="18" charset="0"/>
              </a:rPr>
              <a:t>Multinational state</a:t>
            </a:r>
          </a:p>
          <a:p>
            <a:pPr marL="514350" indent="-514350">
              <a:buFont typeface="+mj-lt"/>
              <a:buAutoNum type="alphaLcParenR"/>
            </a:pPr>
            <a:r>
              <a:rPr lang="en-US" dirty="0" smtClean="0">
                <a:latin typeface="Garamond" panose="02020404030301010803" pitchFamily="18" charset="0"/>
              </a:rPr>
              <a:t>Multi-ethnic state</a:t>
            </a:r>
          </a:p>
          <a:p>
            <a:pPr marL="514350" indent="-514350">
              <a:buFont typeface="+mj-lt"/>
              <a:buAutoNum type="alphaLcParenR"/>
            </a:pPr>
            <a:endParaRPr lang="en-US" dirty="0">
              <a:latin typeface="Garamond" panose="02020404030301010803" pitchFamily="18" charset="0"/>
            </a:endParaRPr>
          </a:p>
        </p:txBody>
      </p:sp>
    </p:spTree>
    <p:extLst>
      <p:ext uri="{BB962C8B-B14F-4D97-AF65-F5344CB8AC3E}">
        <p14:creationId xmlns:p14="http://schemas.microsoft.com/office/powerpoint/2010/main" val="4461487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panose="02020404030301010803" pitchFamily="18" charset="0"/>
              </a:rPr>
              <a:t>The most accurate designation for the United States is:</a:t>
            </a:r>
            <a:endParaRPr lang="en-US" dirty="0">
              <a:latin typeface="Garamond" panose="02020404030301010803" pitchFamily="18" charset="0"/>
            </a:endParaRPr>
          </a:p>
        </p:txBody>
      </p:sp>
      <p:sp>
        <p:nvSpPr>
          <p:cNvPr id="3" name="Content Placeholder 2"/>
          <p:cNvSpPr>
            <a:spLocks noGrp="1"/>
          </p:cNvSpPr>
          <p:nvPr>
            <p:ph idx="1"/>
          </p:nvPr>
        </p:nvSpPr>
        <p:spPr/>
        <p:txBody>
          <a:bodyPr/>
          <a:lstStyle/>
          <a:p>
            <a:pPr marL="514350" indent="-514350">
              <a:buFont typeface="+mj-lt"/>
              <a:buAutoNum type="alphaLcParenR"/>
            </a:pPr>
            <a:r>
              <a:rPr lang="en-US" dirty="0" smtClean="0">
                <a:latin typeface="Garamond" panose="02020404030301010803" pitchFamily="18" charset="0"/>
              </a:rPr>
              <a:t>Nation</a:t>
            </a:r>
          </a:p>
          <a:p>
            <a:pPr marL="514350" indent="-514350">
              <a:buFont typeface="+mj-lt"/>
              <a:buAutoNum type="alphaLcParenR"/>
            </a:pPr>
            <a:r>
              <a:rPr lang="en-US" dirty="0" smtClean="0">
                <a:latin typeface="Garamond" panose="02020404030301010803" pitchFamily="18" charset="0"/>
              </a:rPr>
              <a:t>Nation-State</a:t>
            </a:r>
          </a:p>
          <a:p>
            <a:pPr marL="514350" indent="-514350">
              <a:buFont typeface="+mj-lt"/>
              <a:buAutoNum type="alphaLcParenR"/>
            </a:pPr>
            <a:r>
              <a:rPr lang="en-US" dirty="0" smtClean="0">
                <a:latin typeface="Garamond" panose="02020404030301010803" pitchFamily="18" charset="0"/>
              </a:rPr>
              <a:t>Multistate nation</a:t>
            </a:r>
          </a:p>
          <a:p>
            <a:pPr marL="514350" indent="-514350">
              <a:buFont typeface="+mj-lt"/>
              <a:buAutoNum type="alphaLcParenR"/>
            </a:pPr>
            <a:r>
              <a:rPr lang="en-US" dirty="0" smtClean="0">
                <a:latin typeface="Garamond" panose="02020404030301010803" pitchFamily="18" charset="0"/>
              </a:rPr>
              <a:t>Multinational state</a:t>
            </a:r>
          </a:p>
          <a:p>
            <a:pPr marL="514350" indent="-514350">
              <a:buFont typeface="+mj-lt"/>
              <a:buAutoNum type="alphaLcParenR"/>
            </a:pPr>
            <a:r>
              <a:rPr lang="en-US" dirty="0" smtClean="0">
                <a:solidFill>
                  <a:srgbClr val="FF0000"/>
                </a:solidFill>
                <a:latin typeface="Garamond" panose="02020404030301010803" pitchFamily="18" charset="0"/>
              </a:rPr>
              <a:t>Multi-ethnic state</a:t>
            </a:r>
          </a:p>
          <a:p>
            <a:pPr marL="514350" indent="-514350">
              <a:buFont typeface="+mj-lt"/>
              <a:buAutoNum type="alphaLcParenR"/>
            </a:pPr>
            <a:endParaRPr lang="en-US" dirty="0">
              <a:latin typeface="Garamond" panose="02020404030301010803" pitchFamily="18" charset="0"/>
            </a:endParaRPr>
          </a:p>
        </p:txBody>
      </p:sp>
    </p:spTree>
    <p:extLst>
      <p:ext uri="{BB962C8B-B14F-4D97-AF65-F5344CB8AC3E}">
        <p14:creationId xmlns:p14="http://schemas.microsoft.com/office/powerpoint/2010/main" val="12925821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p:cNvSpPr>
          <p:nvPr>
            <p:ph type="title"/>
          </p:nvPr>
        </p:nvSpPr>
        <p:spPr>
          <a:xfrm>
            <a:off x="457200" y="5257800"/>
            <a:ext cx="8229600" cy="1143000"/>
          </a:xfrm>
        </p:spPr>
        <p:txBody>
          <a:bodyPr/>
          <a:lstStyle/>
          <a:p>
            <a:pPr eaLnBrk="1" hangingPunct="1"/>
            <a:endParaRPr lang="en-US" altLang="en-US" dirty="0" smtClean="0">
              <a:solidFill>
                <a:srgbClr val="000000"/>
              </a:solidFill>
              <a:latin typeface="Garamond" pitchFamily="1" charset="0"/>
            </a:endParaRPr>
          </a:p>
        </p:txBody>
      </p:sp>
      <p:sp>
        <p:nvSpPr>
          <p:cNvPr id="13315" name="Rectangle 3"/>
          <p:cNvSpPr>
            <a:spLocks noGrp="1"/>
          </p:cNvSpPr>
          <p:nvPr>
            <p:ph idx="1"/>
          </p:nvPr>
        </p:nvSpPr>
        <p:spPr>
          <a:xfrm>
            <a:off x="457200" y="609600"/>
            <a:ext cx="8229600" cy="4525963"/>
          </a:xfrm>
        </p:spPr>
        <p:txBody>
          <a:bodyPr/>
          <a:lstStyle/>
          <a:p>
            <a:pPr eaLnBrk="1" hangingPunct="1">
              <a:buFont typeface="Arial" charset="0"/>
              <a:buNone/>
            </a:pPr>
            <a:r>
              <a:rPr lang="en-US" altLang="en-US" b="1" dirty="0" smtClean="0">
                <a:solidFill>
                  <a:srgbClr val="000000"/>
                </a:solidFill>
                <a:latin typeface="Garamond" pitchFamily="1" charset="0"/>
              </a:rPr>
              <a:t>The first widespread use of the nation-state concept came in</a:t>
            </a:r>
            <a:endParaRPr lang="en-US" altLang="en-US" dirty="0" smtClean="0">
              <a:solidFill>
                <a:srgbClr val="000000"/>
              </a:solidFill>
              <a:latin typeface="Garamond" pitchFamily="1" charset="0"/>
            </a:endParaRPr>
          </a:p>
          <a:p>
            <a:pPr eaLnBrk="1" hangingPunct="1">
              <a:buFont typeface="Arial" charset="0"/>
              <a:buNone/>
            </a:pPr>
            <a:r>
              <a:rPr lang="en-US" altLang="en-US" dirty="0" smtClean="0">
                <a:solidFill>
                  <a:srgbClr val="000000"/>
                </a:solidFill>
                <a:latin typeface="Garamond" pitchFamily="1" charset="0"/>
              </a:rPr>
              <a:t>A) </a:t>
            </a:r>
            <a:r>
              <a:rPr lang="en-US" altLang="en-US" dirty="0" smtClean="0">
                <a:solidFill>
                  <a:srgbClr val="000000"/>
                </a:solidFill>
                <a:latin typeface="Garamond" pitchFamily="1" charset="0"/>
              </a:rPr>
              <a:t>Mesopotamia</a:t>
            </a:r>
            <a:endParaRPr lang="en-US" altLang="en-US" dirty="0" smtClean="0">
              <a:solidFill>
                <a:srgbClr val="000000"/>
              </a:solidFill>
              <a:latin typeface="Garamond" pitchFamily="1" charset="0"/>
            </a:endParaRPr>
          </a:p>
          <a:p>
            <a:pPr eaLnBrk="1" hangingPunct="1">
              <a:buFont typeface="Arial" charset="0"/>
              <a:buNone/>
            </a:pPr>
            <a:r>
              <a:rPr lang="en-US" altLang="en-US" dirty="0" smtClean="0">
                <a:solidFill>
                  <a:srgbClr val="000000"/>
                </a:solidFill>
                <a:latin typeface="Garamond" pitchFamily="1" charset="0"/>
              </a:rPr>
              <a:t>B) the Roman </a:t>
            </a:r>
            <a:r>
              <a:rPr lang="en-US" altLang="en-US" dirty="0" smtClean="0">
                <a:solidFill>
                  <a:srgbClr val="000000"/>
                </a:solidFill>
                <a:latin typeface="Garamond" pitchFamily="1" charset="0"/>
              </a:rPr>
              <a:t>Empire</a:t>
            </a:r>
            <a:endParaRPr lang="en-US" altLang="en-US" dirty="0" smtClean="0">
              <a:solidFill>
                <a:srgbClr val="000000"/>
              </a:solidFill>
              <a:latin typeface="Garamond" pitchFamily="1" charset="0"/>
            </a:endParaRPr>
          </a:p>
          <a:p>
            <a:pPr eaLnBrk="1" hangingPunct="1">
              <a:buFont typeface="Arial" charset="0"/>
              <a:buNone/>
            </a:pPr>
            <a:r>
              <a:rPr lang="en-US" altLang="en-US" dirty="0" smtClean="0">
                <a:solidFill>
                  <a:srgbClr val="000000"/>
                </a:solidFill>
                <a:latin typeface="Garamond" pitchFamily="1" charset="0"/>
              </a:rPr>
              <a:t>C) Western </a:t>
            </a:r>
            <a:r>
              <a:rPr lang="en-US" altLang="en-US" dirty="0" smtClean="0">
                <a:solidFill>
                  <a:srgbClr val="000000"/>
                </a:solidFill>
                <a:latin typeface="Garamond" pitchFamily="1" charset="0"/>
              </a:rPr>
              <a:t>Europe</a:t>
            </a:r>
            <a:endParaRPr lang="en-US" altLang="en-US" dirty="0" smtClean="0">
              <a:solidFill>
                <a:srgbClr val="000000"/>
              </a:solidFill>
              <a:latin typeface="Garamond" pitchFamily="1" charset="0"/>
            </a:endParaRPr>
          </a:p>
          <a:p>
            <a:pPr eaLnBrk="1" hangingPunct="1">
              <a:buFont typeface="Arial" charset="0"/>
              <a:buNone/>
            </a:pPr>
            <a:r>
              <a:rPr lang="en-US" altLang="en-US" dirty="0" smtClean="0">
                <a:solidFill>
                  <a:srgbClr val="000000"/>
                </a:solidFill>
                <a:latin typeface="Garamond" pitchFamily="1" charset="0"/>
              </a:rPr>
              <a:t>D) the United </a:t>
            </a:r>
            <a:r>
              <a:rPr lang="en-US" altLang="en-US" dirty="0" smtClean="0">
                <a:solidFill>
                  <a:srgbClr val="000000"/>
                </a:solidFill>
                <a:latin typeface="Garamond" pitchFamily="1" charset="0"/>
              </a:rPr>
              <a:t>States</a:t>
            </a:r>
            <a:endParaRPr lang="en-US" altLang="en-US" dirty="0" smtClean="0">
              <a:solidFill>
                <a:srgbClr val="000000"/>
              </a:solidFill>
              <a:latin typeface="Garamond" pitchFamily="1" charset="0"/>
            </a:endParaRPr>
          </a:p>
          <a:p>
            <a:pPr eaLnBrk="1" hangingPunct="1">
              <a:buFont typeface="Arial" charset="0"/>
              <a:buNone/>
            </a:pPr>
            <a:r>
              <a:rPr lang="en-US" altLang="en-US" dirty="0" smtClean="0">
                <a:solidFill>
                  <a:srgbClr val="000000"/>
                </a:solidFill>
                <a:latin typeface="Garamond" pitchFamily="1" charset="0"/>
              </a:rPr>
              <a:t>E) Southeast </a:t>
            </a:r>
            <a:r>
              <a:rPr lang="en-US" altLang="en-US" dirty="0" smtClean="0">
                <a:solidFill>
                  <a:srgbClr val="000000"/>
                </a:solidFill>
                <a:latin typeface="Garamond" pitchFamily="1" charset="0"/>
              </a:rPr>
              <a:t>Asia</a:t>
            </a:r>
            <a:endParaRPr lang="en-US" altLang="en-US" dirty="0" smtClean="0">
              <a:solidFill>
                <a:srgbClr val="000000"/>
              </a:solidFill>
              <a:latin typeface="Times New Roman" pitchFamily="1" charset="0"/>
            </a:endParaRPr>
          </a:p>
        </p:txBody>
      </p:sp>
    </p:spTree>
    <p:extLst>
      <p:ext uri="{BB962C8B-B14F-4D97-AF65-F5344CB8AC3E}">
        <p14:creationId xmlns:p14="http://schemas.microsoft.com/office/powerpoint/2010/main" val="28787780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89090">
                                            <p:txEl>
                                              <p:pRg st="0" end="0"/>
                                            </p:txEl>
                                          </p:spTgt>
                                        </p:tgtEl>
                                        <p:attrNameLst>
                                          <p:attrName>style.visibility</p:attrName>
                                        </p:attrNameLst>
                                      </p:cBhvr>
                                      <p:to>
                                        <p:strVal val="visible"/>
                                      </p:to>
                                    </p:set>
                                    <p:animEffect transition="in" filter="fade">
                                      <p:cBhvr>
                                        <p:cTn id="7" dur="500"/>
                                        <p:tgtEl>
                                          <p:spTgt spid="890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p:cNvSpPr>
          <p:nvPr>
            <p:ph type="title"/>
          </p:nvPr>
        </p:nvSpPr>
        <p:spPr>
          <a:xfrm>
            <a:off x="457200" y="5257800"/>
            <a:ext cx="8229600" cy="1143000"/>
          </a:xfrm>
        </p:spPr>
        <p:txBody>
          <a:bodyPr/>
          <a:lstStyle/>
          <a:p>
            <a:pPr eaLnBrk="1" hangingPunct="1"/>
            <a:endParaRPr lang="en-US" altLang="en-US" dirty="0" smtClean="0">
              <a:solidFill>
                <a:srgbClr val="000000"/>
              </a:solidFill>
              <a:latin typeface="Garamond" pitchFamily="1" charset="0"/>
            </a:endParaRPr>
          </a:p>
        </p:txBody>
      </p:sp>
      <p:sp>
        <p:nvSpPr>
          <p:cNvPr id="13315" name="Rectangle 3"/>
          <p:cNvSpPr>
            <a:spLocks noGrp="1"/>
          </p:cNvSpPr>
          <p:nvPr>
            <p:ph idx="1"/>
          </p:nvPr>
        </p:nvSpPr>
        <p:spPr>
          <a:xfrm>
            <a:off x="457200" y="609600"/>
            <a:ext cx="8229600" cy="4525963"/>
          </a:xfrm>
        </p:spPr>
        <p:txBody>
          <a:bodyPr>
            <a:normAutofit fontScale="92500" lnSpcReduction="20000"/>
          </a:bodyPr>
          <a:lstStyle/>
          <a:p>
            <a:pPr eaLnBrk="1" hangingPunct="1">
              <a:buFont typeface="Arial" charset="0"/>
              <a:buNone/>
            </a:pPr>
            <a:r>
              <a:rPr lang="en-US" altLang="en-US" b="1" dirty="0" smtClean="0">
                <a:solidFill>
                  <a:srgbClr val="000000"/>
                </a:solidFill>
                <a:latin typeface="Garamond" pitchFamily="1" charset="0"/>
              </a:rPr>
              <a:t>The first widespread use of the nation-state concept came in</a:t>
            </a:r>
            <a:endParaRPr lang="en-US" altLang="en-US" dirty="0" smtClean="0">
              <a:solidFill>
                <a:srgbClr val="000000"/>
              </a:solidFill>
              <a:latin typeface="Garamond" pitchFamily="1" charset="0"/>
            </a:endParaRPr>
          </a:p>
          <a:p>
            <a:pPr eaLnBrk="1" hangingPunct="1">
              <a:buFont typeface="Arial" charset="0"/>
              <a:buNone/>
            </a:pPr>
            <a:r>
              <a:rPr lang="en-US" altLang="en-US" dirty="0" smtClean="0">
                <a:solidFill>
                  <a:srgbClr val="000000"/>
                </a:solidFill>
                <a:latin typeface="Garamond" pitchFamily="1" charset="0"/>
              </a:rPr>
              <a:t>A) </a:t>
            </a:r>
            <a:r>
              <a:rPr lang="en-US" altLang="en-US" dirty="0" smtClean="0">
                <a:solidFill>
                  <a:srgbClr val="000000"/>
                </a:solidFill>
                <a:latin typeface="Garamond" pitchFamily="1" charset="0"/>
              </a:rPr>
              <a:t>Mesopotamia</a:t>
            </a:r>
            <a:endParaRPr lang="en-US" altLang="en-US" dirty="0" smtClean="0">
              <a:solidFill>
                <a:srgbClr val="000000"/>
              </a:solidFill>
              <a:latin typeface="Garamond" pitchFamily="1" charset="0"/>
            </a:endParaRPr>
          </a:p>
          <a:p>
            <a:pPr eaLnBrk="1" hangingPunct="1">
              <a:buFont typeface="Arial" charset="0"/>
              <a:buNone/>
            </a:pPr>
            <a:r>
              <a:rPr lang="en-US" altLang="en-US" dirty="0" smtClean="0">
                <a:solidFill>
                  <a:srgbClr val="000000"/>
                </a:solidFill>
                <a:latin typeface="Garamond" pitchFamily="1" charset="0"/>
              </a:rPr>
              <a:t>B) the Roman </a:t>
            </a:r>
            <a:r>
              <a:rPr lang="en-US" altLang="en-US" dirty="0" smtClean="0">
                <a:solidFill>
                  <a:srgbClr val="000000"/>
                </a:solidFill>
                <a:latin typeface="Garamond" pitchFamily="1" charset="0"/>
              </a:rPr>
              <a:t>Empire</a:t>
            </a:r>
            <a:endParaRPr lang="en-US" altLang="en-US" dirty="0" smtClean="0">
              <a:solidFill>
                <a:srgbClr val="000000"/>
              </a:solidFill>
              <a:latin typeface="Garamond" pitchFamily="1" charset="0"/>
            </a:endParaRPr>
          </a:p>
          <a:p>
            <a:pPr eaLnBrk="1" hangingPunct="1">
              <a:buFont typeface="Arial" charset="0"/>
              <a:buNone/>
            </a:pPr>
            <a:r>
              <a:rPr lang="en-US" altLang="en-US" dirty="0" smtClean="0">
                <a:solidFill>
                  <a:srgbClr val="FF0000"/>
                </a:solidFill>
                <a:latin typeface="Garamond" pitchFamily="1" charset="0"/>
              </a:rPr>
              <a:t>C) Western </a:t>
            </a:r>
            <a:r>
              <a:rPr lang="en-US" altLang="en-US" dirty="0" smtClean="0">
                <a:solidFill>
                  <a:srgbClr val="FF0000"/>
                </a:solidFill>
                <a:latin typeface="Garamond" pitchFamily="1" charset="0"/>
              </a:rPr>
              <a:t>Europe </a:t>
            </a:r>
          </a:p>
          <a:p>
            <a:pPr lvl="1"/>
            <a:r>
              <a:rPr lang="en-US" altLang="en-US" dirty="0" smtClean="0">
                <a:solidFill>
                  <a:srgbClr val="FF0000"/>
                </a:solidFill>
                <a:latin typeface="Garamond" pitchFamily="1" charset="0"/>
              </a:rPr>
              <a:t>Began with the Peace of Westphalia (1648)</a:t>
            </a:r>
          </a:p>
          <a:p>
            <a:pPr lvl="1"/>
            <a:r>
              <a:rPr lang="en-US" altLang="en-US" dirty="0" smtClean="0">
                <a:solidFill>
                  <a:srgbClr val="FF0000"/>
                </a:solidFill>
                <a:latin typeface="Garamond" pitchFamily="1" charset="0"/>
              </a:rPr>
              <a:t>Diffused throughout Europe as monarchies strengthened</a:t>
            </a:r>
            <a:endParaRPr lang="en-US" altLang="en-US" dirty="0" smtClean="0">
              <a:solidFill>
                <a:srgbClr val="FF0000"/>
              </a:solidFill>
              <a:latin typeface="Garamond" pitchFamily="1" charset="0"/>
            </a:endParaRPr>
          </a:p>
          <a:p>
            <a:pPr eaLnBrk="1" hangingPunct="1">
              <a:buFont typeface="Arial" charset="0"/>
              <a:buNone/>
            </a:pPr>
            <a:r>
              <a:rPr lang="en-US" altLang="en-US" dirty="0" smtClean="0">
                <a:solidFill>
                  <a:srgbClr val="000000"/>
                </a:solidFill>
                <a:latin typeface="Garamond" pitchFamily="1" charset="0"/>
              </a:rPr>
              <a:t>D) the United </a:t>
            </a:r>
            <a:r>
              <a:rPr lang="en-US" altLang="en-US" dirty="0" smtClean="0">
                <a:solidFill>
                  <a:srgbClr val="000000"/>
                </a:solidFill>
                <a:latin typeface="Garamond" pitchFamily="1" charset="0"/>
              </a:rPr>
              <a:t>States</a:t>
            </a:r>
            <a:endParaRPr lang="en-US" altLang="en-US" dirty="0" smtClean="0">
              <a:solidFill>
                <a:srgbClr val="000000"/>
              </a:solidFill>
              <a:latin typeface="Garamond" pitchFamily="1" charset="0"/>
            </a:endParaRPr>
          </a:p>
          <a:p>
            <a:pPr eaLnBrk="1" hangingPunct="1">
              <a:buFont typeface="Arial" charset="0"/>
              <a:buNone/>
            </a:pPr>
            <a:r>
              <a:rPr lang="en-US" altLang="en-US" dirty="0" smtClean="0">
                <a:solidFill>
                  <a:srgbClr val="000000"/>
                </a:solidFill>
                <a:latin typeface="Garamond" pitchFamily="1" charset="0"/>
              </a:rPr>
              <a:t>E) Southeast </a:t>
            </a:r>
            <a:r>
              <a:rPr lang="en-US" altLang="en-US" dirty="0" smtClean="0">
                <a:solidFill>
                  <a:srgbClr val="000000"/>
                </a:solidFill>
                <a:latin typeface="Garamond" pitchFamily="1" charset="0"/>
              </a:rPr>
              <a:t>Asia</a:t>
            </a:r>
            <a:endParaRPr lang="en-US" altLang="en-US" dirty="0" smtClean="0">
              <a:solidFill>
                <a:srgbClr val="000000"/>
              </a:solidFill>
              <a:latin typeface="Times New Roman" pitchFamily="1" charset="0"/>
            </a:endParaRPr>
          </a:p>
        </p:txBody>
      </p:sp>
    </p:spTree>
    <p:extLst>
      <p:ext uri="{BB962C8B-B14F-4D97-AF65-F5344CB8AC3E}">
        <p14:creationId xmlns:p14="http://schemas.microsoft.com/office/powerpoint/2010/main" val="21318204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89090">
                                            <p:txEl>
                                              <p:pRg st="0" end="0"/>
                                            </p:txEl>
                                          </p:spTgt>
                                        </p:tgtEl>
                                        <p:attrNameLst>
                                          <p:attrName>style.visibility</p:attrName>
                                        </p:attrNameLst>
                                      </p:cBhvr>
                                      <p:to>
                                        <p:strVal val="visible"/>
                                      </p:to>
                                    </p:set>
                                    <p:animEffect transition="in" filter="fade">
                                      <p:cBhvr>
                                        <p:cTn id="7" dur="500"/>
                                        <p:tgtEl>
                                          <p:spTgt spid="890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Colonialism and Geography</a:t>
            </a:r>
            <a:endParaRPr lang="en-US" dirty="0"/>
          </a:p>
        </p:txBody>
      </p:sp>
      <p:sp>
        <p:nvSpPr>
          <p:cNvPr id="5" name="Subtitle 4"/>
          <p:cNvSpPr>
            <a:spLocks noGrp="1"/>
          </p:cNvSpPr>
          <p:nvPr>
            <p:ph type="subTitle" idx="1"/>
          </p:nvPr>
        </p:nvSpPr>
        <p:spPr/>
        <p:txBody>
          <a:bodyPr/>
          <a:lstStyle/>
          <a:p>
            <a:r>
              <a:rPr lang="en-US" dirty="0" smtClean="0">
                <a:solidFill>
                  <a:srgbClr val="FF0000"/>
                </a:solidFill>
              </a:rPr>
              <a:t>Do Now:</a:t>
            </a:r>
          </a:p>
          <a:p>
            <a:r>
              <a:rPr lang="en-US" dirty="0" smtClean="0">
                <a:solidFill>
                  <a:srgbClr val="FF0000"/>
                </a:solidFill>
              </a:rPr>
              <a:t>What is one effect of the colonial era on the contemporary political map?</a:t>
            </a:r>
            <a:endParaRPr lang="en-US" dirty="0">
              <a:solidFill>
                <a:srgbClr val="FF0000"/>
              </a:solidFill>
            </a:endParaRPr>
          </a:p>
        </p:txBody>
      </p:sp>
    </p:spTree>
    <p:extLst>
      <p:ext uri="{BB962C8B-B14F-4D97-AF65-F5344CB8AC3E}">
        <p14:creationId xmlns:p14="http://schemas.microsoft.com/office/powerpoint/2010/main" val="33643193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panose="02020404030301010803" pitchFamily="18" charset="0"/>
              </a:rPr>
              <a:t>(European) Colonialism – 1500-1950</a:t>
            </a:r>
            <a:endParaRPr lang="en-US" dirty="0">
              <a:latin typeface="Garamond" panose="02020404030301010803" pitchFamily="18" charset="0"/>
            </a:endParaRPr>
          </a:p>
        </p:txBody>
      </p:sp>
      <p:sp>
        <p:nvSpPr>
          <p:cNvPr id="3" name="Content Placeholder 2"/>
          <p:cNvSpPr>
            <a:spLocks noGrp="1"/>
          </p:cNvSpPr>
          <p:nvPr>
            <p:ph idx="1"/>
          </p:nvPr>
        </p:nvSpPr>
        <p:spPr/>
        <p:txBody>
          <a:bodyPr/>
          <a:lstStyle/>
          <a:p>
            <a:r>
              <a:rPr lang="en-US" dirty="0" smtClean="0">
                <a:latin typeface="Garamond" panose="02020404030301010803" pitchFamily="18" charset="0"/>
              </a:rPr>
              <a:t>How the nation-state model diffused beyond Europe</a:t>
            </a:r>
          </a:p>
          <a:p>
            <a:r>
              <a:rPr lang="en-US" dirty="0" smtClean="0">
                <a:latin typeface="Garamond" panose="02020404030301010803" pitchFamily="18" charset="0"/>
              </a:rPr>
              <a:t>One country establishes a settlement in a territory and then imposes its political, economic, and cultural principles on it</a:t>
            </a:r>
          </a:p>
          <a:p>
            <a:r>
              <a:rPr lang="en-US" dirty="0" smtClean="0">
                <a:latin typeface="Garamond" panose="02020404030301010803" pitchFamily="18" charset="0"/>
              </a:rPr>
              <a:t>Led to uneven global distribution of power</a:t>
            </a:r>
          </a:p>
          <a:p>
            <a:r>
              <a:rPr lang="en-US" dirty="0" smtClean="0">
                <a:latin typeface="Garamond" panose="02020404030301010803" pitchFamily="18" charset="0"/>
              </a:rPr>
              <a:t>Created a world-economy</a:t>
            </a:r>
            <a:endParaRPr lang="en-US" dirty="0">
              <a:latin typeface="Garamond" panose="02020404030301010803" pitchFamily="18" charset="0"/>
            </a:endParaRPr>
          </a:p>
        </p:txBody>
      </p:sp>
    </p:spTree>
    <p:extLst>
      <p:ext uri="{BB962C8B-B14F-4D97-AF65-F5344CB8AC3E}">
        <p14:creationId xmlns:p14="http://schemas.microsoft.com/office/powerpoint/2010/main" val="53934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Garamond" panose="02020404030301010803" pitchFamily="18" charset="0"/>
              </a:rPr>
              <a:t>Political Geography</a:t>
            </a:r>
            <a:endParaRPr lang="en-US" dirty="0">
              <a:latin typeface="Garamond" panose="02020404030301010803" pitchFamily="18" charset="0"/>
            </a:endParaRPr>
          </a:p>
        </p:txBody>
      </p:sp>
      <p:sp>
        <p:nvSpPr>
          <p:cNvPr id="5" name="Content Placeholder 4"/>
          <p:cNvSpPr>
            <a:spLocks noGrp="1"/>
          </p:cNvSpPr>
          <p:nvPr>
            <p:ph idx="1"/>
          </p:nvPr>
        </p:nvSpPr>
        <p:spPr/>
        <p:txBody>
          <a:bodyPr>
            <a:normAutofit/>
          </a:bodyPr>
          <a:lstStyle/>
          <a:p>
            <a:r>
              <a:rPr lang="en-US" dirty="0" smtClean="0">
                <a:latin typeface="Garamond" panose="02020404030301010803" pitchFamily="18" charset="0"/>
              </a:rPr>
              <a:t>The study of human political organization of the Earth</a:t>
            </a:r>
          </a:p>
          <a:p>
            <a:r>
              <a:rPr lang="en-US" dirty="0" smtClean="0">
                <a:latin typeface="Garamond" panose="02020404030301010803" pitchFamily="18" charset="0"/>
              </a:rPr>
              <a:t>Three scales:</a:t>
            </a:r>
          </a:p>
          <a:p>
            <a:pPr lvl="1"/>
            <a:r>
              <a:rPr lang="en-US" dirty="0" smtClean="0">
                <a:latin typeface="Garamond" panose="02020404030301010803" pitchFamily="18" charset="0"/>
              </a:rPr>
              <a:t>Supranational</a:t>
            </a:r>
          </a:p>
          <a:p>
            <a:pPr lvl="2"/>
            <a:r>
              <a:rPr lang="en-US" dirty="0" smtClean="0">
                <a:latin typeface="Garamond" panose="02020404030301010803" pitchFamily="18" charset="0"/>
              </a:rPr>
              <a:t>Organizations that include many countries</a:t>
            </a:r>
          </a:p>
          <a:p>
            <a:pPr lvl="1"/>
            <a:r>
              <a:rPr lang="en-US" dirty="0" smtClean="0">
                <a:latin typeface="Garamond" panose="02020404030301010803" pitchFamily="18" charset="0"/>
              </a:rPr>
              <a:t>National/country</a:t>
            </a:r>
          </a:p>
          <a:p>
            <a:pPr lvl="2"/>
            <a:r>
              <a:rPr lang="en-US" dirty="0" smtClean="0">
                <a:latin typeface="Garamond" panose="02020404030301010803" pitchFamily="18" charset="0"/>
              </a:rPr>
              <a:t>How a country’s government is organized</a:t>
            </a:r>
          </a:p>
          <a:p>
            <a:pPr lvl="1"/>
            <a:r>
              <a:rPr lang="en-US" dirty="0" smtClean="0">
                <a:latin typeface="Garamond" panose="02020404030301010803" pitchFamily="18" charset="0"/>
              </a:rPr>
              <a:t>Sub-national (local)</a:t>
            </a:r>
          </a:p>
          <a:p>
            <a:pPr lvl="2"/>
            <a:r>
              <a:rPr lang="en-US" dirty="0" smtClean="0">
                <a:latin typeface="Garamond" panose="02020404030301010803" pitchFamily="18" charset="0"/>
              </a:rPr>
              <a:t>Boundaries of voting districts</a:t>
            </a:r>
            <a:endParaRPr lang="en-US" dirty="0">
              <a:latin typeface="Garamond" panose="02020404030301010803" pitchFamily="18" charset="0"/>
            </a:endParaRPr>
          </a:p>
        </p:txBody>
      </p:sp>
    </p:spTree>
    <p:extLst>
      <p:ext uri="{BB962C8B-B14F-4D97-AF65-F5344CB8AC3E}">
        <p14:creationId xmlns:p14="http://schemas.microsoft.com/office/powerpoint/2010/main" val="213927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D:\PRS\Lecture\final\Labeled_Images\TCL_11e_Figure_08_23_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9321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1"/>
          <p:cNvSpPr txBox="1">
            <a:spLocks noChangeArrowheads="1"/>
          </p:cNvSpPr>
          <p:nvPr/>
        </p:nvSpPr>
        <p:spPr bwMode="auto">
          <a:xfrm>
            <a:off x="152400" y="4800600"/>
            <a:ext cx="89154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1" charset="0"/>
              </a:defRPr>
            </a:lvl1pPr>
            <a:lvl2pPr marL="742950" indent="-285750">
              <a:spcBef>
                <a:spcPct val="20000"/>
              </a:spcBef>
              <a:buFont typeface="Arial" charset="0"/>
              <a:buChar char="–"/>
              <a:defRPr sz="2800">
                <a:solidFill>
                  <a:schemeClr val="tx1"/>
                </a:solidFill>
                <a:latin typeface="Calibri" pitchFamily="1" charset="0"/>
              </a:defRPr>
            </a:lvl2pPr>
            <a:lvl3pPr marL="1143000" indent="-228600">
              <a:spcBef>
                <a:spcPct val="20000"/>
              </a:spcBef>
              <a:buFont typeface="Arial" charset="0"/>
              <a:buChar char="•"/>
              <a:defRPr sz="2400">
                <a:solidFill>
                  <a:schemeClr val="tx1"/>
                </a:solidFill>
                <a:latin typeface="Calibri" pitchFamily="1" charset="0"/>
              </a:defRPr>
            </a:lvl3pPr>
            <a:lvl4pPr marL="1600200" indent="-228600">
              <a:spcBef>
                <a:spcPct val="20000"/>
              </a:spcBef>
              <a:buFont typeface="Arial" charset="0"/>
              <a:buChar char="–"/>
              <a:defRPr sz="2000">
                <a:solidFill>
                  <a:schemeClr val="tx1"/>
                </a:solidFill>
                <a:latin typeface="Calibri" pitchFamily="1" charset="0"/>
              </a:defRPr>
            </a:lvl4pPr>
            <a:lvl5pPr marL="2057400" indent="-228600">
              <a:spcBef>
                <a:spcPct val="20000"/>
              </a:spcBef>
              <a:buFont typeface="Arial" charset="0"/>
              <a:buChar char="»"/>
              <a:defRPr sz="2000">
                <a:solidFill>
                  <a:schemeClr val="tx1"/>
                </a:solidFill>
                <a:latin typeface="Calibri" pitchFamily="1"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1"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1"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1"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1" charset="0"/>
              </a:defRPr>
            </a:lvl9pPr>
          </a:lstStyle>
          <a:p>
            <a:pPr eaLnBrk="0" fontAlgn="base" hangingPunct="0">
              <a:spcBef>
                <a:spcPct val="0"/>
              </a:spcBef>
              <a:spcAft>
                <a:spcPct val="0"/>
              </a:spcAft>
              <a:buFontTx/>
              <a:buNone/>
            </a:pPr>
            <a:r>
              <a:rPr lang="en-US" altLang="en-US" sz="2400" b="1" u="sng">
                <a:solidFill>
                  <a:prstClr val="black"/>
                </a:solidFill>
                <a:latin typeface="Garamond" pitchFamily="1" charset="0"/>
                <a:ea typeface="MS PGothic" pitchFamily="34" charset="-128"/>
              </a:rPr>
              <a:t>COLONIAL POSSESSIONS, 1914 </a:t>
            </a:r>
            <a:r>
              <a:rPr lang="en-US" altLang="en-US" sz="2400">
                <a:solidFill>
                  <a:prstClr val="black"/>
                </a:solidFill>
                <a:latin typeface="Garamond" pitchFamily="1" charset="0"/>
                <a:ea typeface="MS PGothic" pitchFamily="34" charset="-128"/>
              </a:rPr>
              <a:t>At the outbreak of World War I in 1914, European states held colonies in much of the world, especially in Africa and Asia. Most of the countries in the Western Hemisphere were at one time colonized by Europeans but gained their independence in the eighteenth or nineteenth centuries.</a:t>
            </a:r>
          </a:p>
        </p:txBody>
      </p:sp>
    </p:spTree>
    <p:extLst>
      <p:ext uri="{BB962C8B-B14F-4D97-AF65-F5344CB8AC3E}">
        <p14:creationId xmlns:p14="http://schemas.microsoft.com/office/powerpoint/2010/main" val="27108801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dirty="0" smtClean="0">
                <a:latin typeface="Garamond" panose="02020404030301010803" pitchFamily="18" charset="0"/>
              </a:rPr>
              <a:t>Africa in 1812</a:t>
            </a:r>
            <a:endParaRPr lang="en-US" dirty="0">
              <a:latin typeface="Garamond" panose="02020404030301010803"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84863"/>
            <a:ext cx="7218874" cy="5849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70240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latin typeface="Garamond" panose="02020404030301010803" pitchFamily="18" charset="0"/>
              </a:rPr>
              <a:t>Partition of Africa</a:t>
            </a:r>
            <a:endParaRPr lang="en-US" dirty="0">
              <a:latin typeface="Garamond" panose="02020404030301010803"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19200"/>
            <a:ext cx="6248400" cy="5523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35876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99" y="-1641764"/>
            <a:ext cx="7824507" cy="868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55394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dirty="0" smtClean="0"/>
              <a:t>2014 FRQ #2</a:t>
            </a:r>
            <a:endParaRPr lang="en-US" dirty="0"/>
          </a:p>
        </p:txBody>
      </p:sp>
      <p:sp>
        <p:nvSpPr>
          <p:cNvPr id="3" name="Content Placeholder 2"/>
          <p:cNvSpPr>
            <a:spLocks noGrp="1"/>
          </p:cNvSpPr>
          <p:nvPr>
            <p:ph idx="1"/>
          </p:nvPr>
        </p:nvSpPr>
        <p:spPr>
          <a:xfrm>
            <a:off x="228600" y="1066800"/>
            <a:ext cx="8763000" cy="5410200"/>
          </a:xfrm>
        </p:spPr>
        <p:txBody>
          <a:bodyPr/>
          <a:lstStyle/>
          <a:p>
            <a:pPr marL="0" indent="0">
              <a:buNone/>
            </a:pPr>
            <a:r>
              <a:rPr lang="en-US" dirty="0" smtClean="0"/>
              <a:t>The international borders of African countries are a legacy of </a:t>
            </a:r>
            <a:r>
              <a:rPr lang="en-US" b="1" dirty="0" smtClean="0"/>
              <a:t>colonialism</a:t>
            </a:r>
            <a:r>
              <a:rPr lang="en-US" dirty="0" smtClean="0"/>
              <a:t>.</a:t>
            </a:r>
          </a:p>
          <a:p>
            <a:pPr marL="971550" lvl="1" indent="-514350">
              <a:buFont typeface="+mj-lt"/>
              <a:buAutoNum type="alphaUcPeriod"/>
            </a:pPr>
            <a:r>
              <a:rPr lang="en-US" u="sng" dirty="0" smtClean="0"/>
              <a:t>Describe</a:t>
            </a:r>
            <a:r>
              <a:rPr lang="en-US" dirty="0" smtClean="0"/>
              <a:t> the concept of a </a:t>
            </a:r>
            <a:r>
              <a:rPr lang="en-US" b="1" dirty="0" smtClean="0"/>
              <a:t>superimposed boundary</a:t>
            </a:r>
            <a:r>
              <a:rPr lang="en-US" dirty="0" smtClean="0"/>
              <a:t>.</a:t>
            </a:r>
          </a:p>
          <a:p>
            <a:pPr marL="1371600" lvl="2" indent="-514350"/>
            <a:r>
              <a:rPr lang="en-US" i="1" dirty="0" smtClean="0"/>
              <a:t>A boundary line or border placed over and ignoring an existing cultural pattern </a:t>
            </a:r>
            <a:r>
              <a:rPr lang="en-US" b="1" i="1" dirty="0" smtClean="0"/>
              <a:t>OR</a:t>
            </a:r>
            <a:r>
              <a:rPr lang="en-US" i="1" dirty="0" smtClean="0"/>
              <a:t> arbitrarily imposed by external powers.</a:t>
            </a:r>
          </a:p>
          <a:p>
            <a:pPr marL="971550" lvl="1" indent="-514350">
              <a:buFont typeface="+mj-lt"/>
              <a:buAutoNum type="alphaUcPeriod"/>
            </a:pPr>
            <a:r>
              <a:rPr lang="en-US" u="sng" dirty="0" smtClean="0"/>
              <a:t>Describe three </a:t>
            </a:r>
            <a:r>
              <a:rPr lang="en-US" dirty="0" smtClean="0"/>
              <a:t>political or cultural </a:t>
            </a:r>
            <a:r>
              <a:rPr lang="en-US" b="1" dirty="0" smtClean="0"/>
              <a:t>consequences </a:t>
            </a:r>
            <a:r>
              <a:rPr lang="en-US" dirty="0" smtClean="0"/>
              <a:t>of superimposed boundaries in Africa.</a:t>
            </a:r>
          </a:p>
          <a:p>
            <a:pPr marL="1371600" lvl="2" indent="-514350"/>
            <a:r>
              <a:rPr lang="en-US" dirty="0" smtClean="0"/>
              <a:t>Consequences = results/effects; not necessarily negative</a:t>
            </a:r>
          </a:p>
          <a:p>
            <a:pPr marL="971550" lvl="1" indent="-514350">
              <a:buFont typeface="+mj-lt"/>
              <a:buAutoNum type="alphaUcPeriod"/>
            </a:pPr>
            <a:r>
              <a:rPr lang="en-US" u="sng" dirty="0" smtClean="0"/>
              <a:t>Identify and explain one </a:t>
            </a:r>
            <a:r>
              <a:rPr lang="en-US" dirty="0" smtClean="0"/>
              <a:t>challenge </a:t>
            </a:r>
            <a:r>
              <a:rPr lang="en-US" b="1" dirty="0" smtClean="0"/>
              <a:t>landlocked</a:t>
            </a:r>
            <a:r>
              <a:rPr lang="en-US" dirty="0" smtClean="0"/>
              <a:t> African countries face in developing </a:t>
            </a:r>
            <a:r>
              <a:rPr lang="en-US" b="1" dirty="0" smtClean="0"/>
              <a:t>viable economies</a:t>
            </a:r>
            <a:r>
              <a:rPr lang="en-US" dirty="0" smtClean="0"/>
              <a:t>.</a:t>
            </a:r>
            <a:endParaRPr lang="en-US" dirty="0"/>
          </a:p>
        </p:txBody>
      </p:sp>
    </p:spTree>
    <p:extLst>
      <p:ext uri="{BB962C8B-B14F-4D97-AF65-F5344CB8AC3E}">
        <p14:creationId xmlns:p14="http://schemas.microsoft.com/office/powerpoint/2010/main" val="322186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609600"/>
          </a:xfrm>
        </p:spPr>
        <p:txBody>
          <a:bodyPr/>
          <a:lstStyle/>
          <a:p>
            <a:r>
              <a:rPr lang="en-US" sz="2800" b="1" dirty="0" smtClean="0"/>
              <a:t>B. Consequences of superimposed boundaries in Africa</a:t>
            </a:r>
            <a:endParaRPr lang="en-US" sz="2800" b="1" dirty="0"/>
          </a:p>
        </p:txBody>
      </p:sp>
      <p:sp>
        <p:nvSpPr>
          <p:cNvPr id="3" name="Content Placeholder 2"/>
          <p:cNvSpPr>
            <a:spLocks noGrp="1"/>
          </p:cNvSpPr>
          <p:nvPr>
            <p:ph idx="1"/>
          </p:nvPr>
        </p:nvSpPr>
        <p:spPr>
          <a:xfrm>
            <a:off x="228600" y="914400"/>
            <a:ext cx="8686800" cy="5181601"/>
          </a:xfrm>
        </p:spPr>
        <p:txBody>
          <a:bodyPr/>
          <a:lstStyle/>
          <a:p>
            <a:r>
              <a:rPr lang="en-US" sz="2400" u="sng" dirty="0" smtClean="0">
                <a:cs typeface="Arial" panose="020B0604020202020204" pitchFamily="34" charset="0"/>
              </a:rPr>
              <a:t>Multinational or multiethnic state </a:t>
            </a:r>
            <a:r>
              <a:rPr lang="en-US" sz="2400" dirty="0" smtClean="0">
                <a:cs typeface="Arial" panose="020B0604020202020204" pitchFamily="34" charset="0"/>
              </a:rPr>
              <a:t>– separate nations within the same country</a:t>
            </a:r>
          </a:p>
          <a:p>
            <a:r>
              <a:rPr lang="en-US" sz="2400" u="sng" dirty="0" smtClean="0">
                <a:cs typeface="Arial" panose="020B0604020202020204" pitchFamily="34" charset="0"/>
              </a:rPr>
              <a:t>Multistate nation </a:t>
            </a:r>
            <a:r>
              <a:rPr lang="en-US" sz="2400" dirty="0" smtClean="0">
                <a:cs typeface="Arial" panose="020B0604020202020204" pitchFamily="34" charset="0"/>
              </a:rPr>
              <a:t>– culture group split into pieces, made into minority groups</a:t>
            </a:r>
          </a:p>
          <a:p>
            <a:r>
              <a:rPr lang="en-US" sz="2400" u="sng" dirty="0" smtClean="0">
                <a:cs typeface="Arial" panose="020B0604020202020204" pitchFamily="34" charset="0"/>
              </a:rPr>
              <a:t>Internal struggle </a:t>
            </a:r>
            <a:r>
              <a:rPr lang="en-US" sz="2400" dirty="0" smtClean="0">
                <a:cs typeface="Arial" panose="020B0604020202020204" pitchFamily="34" charset="0"/>
              </a:rPr>
              <a:t>– increased likelihood of international, regional, or cross-border conflict</a:t>
            </a:r>
          </a:p>
          <a:p>
            <a:r>
              <a:rPr lang="en-US" sz="2400" u="sng" dirty="0" smtClean="0">
                <a:cs typeface="Arial" panose="020B0604020202020204" pitchFamily="34" charset="0"/>
              </a:rPr>
              <a:t>Loss of culture </a:t>
            </a:r>
            <a:r>
              <a:rPr lang="en-US" sz="2400" dirty="0" smtClean="0">
                <a:cs typeface="Arial" panose="020B0604020202020204" pitchFamily="34" charset="0"/>
              </a:rPr>
              <a:t>– loss of language, traditions, etc.</a:t>
            </a:r>
          </a:p>
          <a:p>
            <a:r>
              <a:rPr lang="en-US" sz="2400" u="sng" dirty="0" smtClean="0">
                <a:cs typeface="Arial" panose="020B0604020202020204" pitchFamily="34" charset="0"/>
              </a:rPr>
              <a:t>Cultural syncretism</a:t>
            </a:r>
            <a:r>
              <a:rPr lang="en-US" sz="2400" dirty="0" smtClean="0">
                <a:cs typeface="Arial" panose="020B0604020202020204" pitchFamily="34" charset="0"/>
              </a:rPr>
              <a:t> – between culture groups of a single country</a:t>
            </a:r>
          </a:p>
          <a:p>
            <a:r>
              <a:rPr lang="en-US" sz="2400" u="sng" dirty="0" smtClean="0">
                <a:cs typeface="Arial" panose="020B0604020202020204" pitchFamily="34" charset="0"/>
              </a:rPr>
              <a:t>Migration</a:t>
            </a:r>
            <a:r>
              <a:rPr lang="en-US" sz="2400" dirty="0" smtClean="0">
                <a:cs typeface="Arial" panose="020B0604020202020204" pitchFamily="34" charset="0"/>
              </a:rPr>
              <a:t> – may increase number of refugees or IDPs; traditional or seasonal migration patterns disrupted</a:t>
            </a:r>
          </a:p>
          <a:p>
            <a:r>
              <a:rPr lang="en-US" sz="2400" u="sng" dirty="0" smtClean="0">
                <a:cs typeface="Arial" panose="020B0604020202020204" pitchFamily="34" charset="0"/>
              </a:rPr>
              <a:t>Government change </a:t>
            </a:r>
            <a:r>
              <a:rPr lang="en-US" sz="2400" dirty="0" smtClean="0">
                <a:cs typeface="Arial" panose="020B0604020202020204" pitchFamily="34" charset="0"/>
              </a:rPr>
              <a:t>– nation-building difficulties, non-viable states, formation of new independent states, relocated capitals</a:t>
            </a:r>
          </a:p>
          <a:p>
            <a:r>
              <a:rPr lang="en-US" sz="2400" u="sng" dirty="0" smtClean="0">
                <a:cs typeface="Arial" panose="020B0604020202020204" pitchFamily="34" charset="0"/>
              </a:rPr>
              <a:t>Lost or limited access to natural resources </a:t>
            </a:r>
            <a:r>
              <a:rPr lang="en-US" sz="2400" dirty="0" smtClean="0">
                <a:cs typeface="Arial" panose="020B0604020202020204" pitchFamily="34" charset="0"/>
              </a:rPr>
              <a:t>– economic dependency</a:t>
            </a:r>
          </a:p>
          <a:p>
            <a:endParaRPr lang="en-US" sz="2200" dirty="0" smtClean="0">
              <a:cs typeface="Arial" panose="020B0604020202020204" pitchFamily="34" charset="0"/>
            </a:endParaRPr>
          </a:p>
          <a:p>
            <a:endParaRPr lang="en-US" dirty="0">
              <a:latin typeface="Garamond" panose="02020404030301010803" pitchFamily="18" charset="0"/>
            </a:endParaRPr>
          </a:p>
        </p:txBody>
      </p:sp>
    </p:spTree>
    <p:extLst>
      <p:ext uri="{BB962C8B-B14F-4D97-AF65-F5344CB8AC3E}">
        <p14:creationId xmlns:p14="http://schemas.microsoft.com/office/powerpoint/2010/main" val="410500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C. Challenges for landlocked African countries in developing viable economies</a:t>
            </a:r>
            <a:endParaRPr lang="en-US" sz="3600" b="1" dirty="0"/>
          </a:p>
        </p:txBody>
      </p:sp>
      <p:sp>
        <p:nvSpPr>
          <p:cNvPr id="3" name="Content Placeholder 2"/>
          <p:cNvSpPr>
            <a:spLocks noGrp="1"/>
          </p:cNvSpPr>
          <p:nvPr>
            <p:ph idx="1"/>
          </p:nvPr>
        </p:nvSpPr>
        <p:spPr>
          <a:xfrm>
            <a:off x="304800" y="1524000"/>
            <a:ext cx="8686800" cy="5029200"/>
          </a:xfrm>
        </p:spPr>
        <p:txBody>
          <a:bodyPr/>
          <a:lstStyle/>
          <a:p>
            <a:r>
              <a:rPr lang="en-US" sz="2400" dirty="0" smtClean="0"/>
              <a:t>Access to the sea – lack of easy access to maritime trade or ocean resources</a:t>
            </a:r>
          </a:p>
          <a:p>
            <a:r>
              <a:rPr lang="en-US" sz="2400" dirty="0" smtClean="0"/>
              <a:t>Increased cost of imports – due to customs, tariffs, tolls, distance, or transportation costs</a:t>
            </a:r>
          </a:p>
          <a:p>
            <a:r>
              <a:rPr lang="en-US" sz="2400" dirty="0" smtClean="0"/>
              <a:t>Limited road or rail transportation for imported goods in bulk – more break-of-bulk points</a:t>
            </a:r>
          </a:p>
          <a:p>
            <a:pPr lvl="1"/>
            <a:r>
              <a:rPr lang="en-US" sz="2000" dirty="0" smtClean="0"/>
              <a:t>Will define in Industry unit!</a:t>
            </a:r>
          </a:p>
          <a:p>
            <a:r>
              <a:rPr lang="en-US" sz="2400" dirty="0" smtClean="0"/>
              <a:t>Economic cooperation – communications needed between landlocked and bordering states</a:t>
            </a:r>
          </a:p>
          <a:p>
            <a:r>
              <a:rPr lang="en-US" sz="2400" dirty="0" smtClean="0"/>
              <a:t>Vulnerability – can be cut off from global trade and/or political support by hostile neighbors; economically dependent</a:t>
            </a:r>
          </a:p>
          <a:p>
            <a:pPr lvl="1"/>
            <a:endParaRPr lang="en-US" dirty="0"/>
          </a:p>
        </p:txBody>
      </p:sp>
    </p:spTree>
    <p:extLst>
      <p:ext uri="{BB962C8B-B14F-4D97-AF65-F5344CB8AC3E}">
        <p14:creationId xmlns:p14="http://schemas.microsoft.com/office/powerpoint/2010/main" val="5390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Wallerstein: Immanuel vs. Melissa</a:t>
            </a:r>
            <a:endParaRPr lang="en-US" dirty="0"/>
          </a:p>
        </p:txBody>
      </p:sp>
      <p:pic>
        <p:nvPicPr>
          <p:cNvPr id="307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33400" y="1447800"/>
            <a:ext cx="3276600" cy="4587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4572" r="31685"/>
          <a:stretch/>
        </p:blipFill>
        <p:spPr bwMode="auto">
          <a:xfrm>
            <a:off x="4953000" y="1447800"/>
            <a:ext cx="3276600" cy="4572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43701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lstStyle/>
          <a:p>
            <a:r>
              <a:rPr lang="en-US" dirty="0" smtClean="0">
                <a:latin typeface="Garamond" panose="02020404030301010803" pitchFamily="18" charset="0"/>
              </a:rPr>
              <a:t>World-Systems Theory (p. 220)</a:t>
            </a:r>
            <a:endParaRPr lang="en-US" dirty="0">
              <a:latin typeface="Garamond" panose="02020404030301010803" pitchFamily="18" charset="0"/>
            </a:endParaRPr>
          </a:p>
        </p:txBody>
      </p:sp>
      <p:sp>
        <p:nvSpPr>
          <p:cNvPr id="3" name="Content Placeholder 2"/>
          <p:cNvSpPr>
            <a:spLocks noGrp="1"/>
          </p:cNvSpPr>
          <p:nvPr>
            <p:ph idx="1"/>
          </p:nvPr>
        </p:nvSpPr>
        <p:spPr>
          <a:xfrm>
            <a:off x="228600" y="762000"/>
            <a:ext cx="8686800" cy="5364163"/>
          </a:xfrm>
        </p:spPr>
        <p:txBody>
          <a:bodyPr/>
          <a:lstStyle/>
          <a:p>
            <a:r>
              <a:rPr lang="en-US" dirty="0" smtClean="0">
                <a:latin typeface="Garamond" panose="02020404030301010803" pitchFamily="18" charset="0"/>
              </a:rPr>
              <a:t>Immanuel Wallerstein</a:t>
            </a:r>
          </a:p>
          <a:p>
            <a:r>
              <a:rPr lang="en-US" dirty="0" smtClean="0">
                <a:latin typeface="Garamond" panose="02020404030301010803" pitchFamily="18" charset="0"/>
              </a:rPr>
              <a:t>To understand any state, you need to understand its relationships within the world-economy</a:t>
            </a:r>
          </a:p>
          <a:p>
            <a:pPr marL="971550" lvl="1" indent="-514350">
              <a:buFont typeface="+mj-lt"/>
              <a:buAutoNum type="arabicPeriod"/>
            </a:pPr>
            <a:r>
              <a:rPr lang="en-US" dirty="0" smtClean="0">
                <a:latin typeface="Garamond" panose="02020404030301010803" pitchFamily="18" charset="0"/>
              </a:rPr>
              <a:t>The world-economy has one market and a global division of labor</a:t>
            </a:r>
          </a:p>
          <a:p>
            <a:pPr marL="971550" lvl="1" indent="-514350">
              <a:buFont typeface="+mj-lt"/>
              <a:buAutoNum type="arabicPeriod"/>
            </a:pPr>
            <a:r>
              <a:rPr lang="en-US" dirty="0" smtClean="0">
                <a:latin typeface="Garamond" panose="02020404030301010803" pitchFamily="18" charset="0"/>
              </a:rPr>
              <a:t>Although the world has many states, almost everything takes place within the context of the world economy</a:t>
            </a:r>
          </a:p>
          <a:p>
            <a:pPr marL="971550" lvl="1" indent="-514350">
              <a:buFont typeface="+mj-lt"/>
              <a:buAutoNum type="arabicPeriod"/>
            </a:pPr>
            <a:r>
              <a:rPr lang="en-US" dirty="0" smtClean="0">
                <a:latin typeface="Garamond" panose="02020404030301010803" pitchFamily="18" charset="0"/>
              </a:rPr>
              <a:t>The world-economy has a three-tier structure</a:t>
            </a:r>
          </a:p>
          <a:p>
            <a:pPr lvl="2"/>
            <a:r>
              <a:rPr lang="en-US" dirty="0" smtClean="0">
                <a:latin typeface="Garamond" panose="02020404030301010803" pitchFamily="18" charset="0"/>
              </a:rPr>
              <a:t>Core</a:t>
            </a:r>
          </a:p>
          <a:p>
            <a:pPr lvl="2"/>
            <a:r>
              <a:rPr lang="en-US" dirty="0" smtClean="0">
                <a:latin typeface="Garamond" panose="02020404030301010803" pitchFamily="18" charset="0"/>
              </a:rPr>
              <a:t>Periphery</a:t>
            </a:r>
          </a:p>
          <a:p>
            <a:pPr lvl="2"/>
            <a:r>
              <a:rPr lang="en-US" dirty="0" smtClean="0">
                <a:latin typeface="Garamond" panose="02020404030301010803" pitchFamily="18" charset="0"/>
              </a:rPr>
              <a:t>Semiperiphery</a:t>
            </a:r>
            <a:endParaRPr lang="en-US" dirty="0">
              <a:latin typeface="Garamond" panose="02020404030301010803" pitchFamily="18" charset="0"/>
            </a:endParaRPr>
          </a:p>
        </p:txBody>
      </p:sp>
    </p:spTree>
    <p:extLst>
      <p:ext uri="{BB962C8B-B14F-4D97-AF65-F5344CB8AC3E}">
        <p14:creationId xmlns:p14="http://schemas.microsoft.com/office/powerpoint/2010/main" val="265537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410200"/>
            <a:ext cx="8229600" cy="1143000"/>
          </a:xfrm>
        </p:spPr>
        <p:txBody>
          <a:bodyPr/>
          <a:lstStyle/>
          <a:p>
            <a:r>
              <a:rPr lang="en-US" dirty="0" smtClean="0"/>
              <a:t>Who’s theory </a:t>
            </a:r>
            <a:r>
              <a:rPr lang="en-US" smtClean="0"/>
              <a:t>is this?</a:t>
            </a:r>
            <a:endParaRPr lang="en-US" dirty="0"/>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7764" y="0"/>
            <a:ext cx="9296400" cy="4847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31820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0" y="0"/>
            <a:ext cx="551951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15583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sz="3200" dirty="0" smtClean="0">
                <a:latin typeface="Garamond" panose="02020404030301010803" pitchFamily="18" charset="0"/>
              </a:rPr>
              <a:t>The Three-Tiered </a:t>
            </a:r>
            <a:r>
              <a:rPr lang="en-US" sz="3200" dirty="0">
                <a:latin typeface="Garamond" panose="02020404030301010803" pitchFamily="18" charset="0"/>
              </a:rPr>
              <a:t>S</a:t>
            </a:r>
            <a:r>
              <a:rPr lang="en-US" sz="3200" dirty="0" smtClean="0">
                <a:latin typeface="Garamond" panose="02020404030301010803" pitchFamily="18" charset="0"/>
              </a:rPr>
              <a:t>tructure of the World-Economy</a:t>
            </a:r>
            <a:endParaRPr lang="en-US" sz="3200" dirty="0">
              <a:latin typeface="Garamond" panose="02020404030301010803" pitchFamily="18" charset="0"/>
            </a:endParaRPr>
          </a:p>
        </p:txBody>
      </p:sp>
      <p:sp>
        <p:nvSpPr>
          <p:cNvPr id="3" name="Content Placeholder 2"/>
          <p:cNvSpPr>
            <a:spLocks noGrp="1"/>
          </p:cNvSpPr>
          <p:nvPr>
            <p:ph idx="1"/>
          </p:nvPr>
        </p:nvSpPr>
        <p:spPr>
          <a:xfrm>
            <a:off x="228600" y="609600"/>
            <a:ext cx="8610600" cy="5516563"/>
          </a:xfrm>
        </p:spPr>
        <p:txBody>
          <a:bodyPr/>
          <a:lstStyle/>
          <a:p>
            <a:r>
              <a:rPr lang="en-US" sz="2800" dirty="0" smtClean="0">
                <a:latin typeface="Garamond" panose="02020404030301010803" pitchFamily="18" charset="0"/>
              </a:rPr>
              <a:t>Core (Many were colonial powers)</a:t>
            </a:r>
          </a:p>
          <a:p>
            <a:pPr lvl="1"/>
            <a:r>
              <a:rPr lang="en-US" sz="2400" dirty="0" smtClean="0">
                <a:latin typeface="Garamond" panose="02020404030301010803" pitchFamily="18" charset="0"/>
              </a:rPr>
              <a:t>More commonly has core processes that generate more wealth in the world-economy</a:t>
            </a:r>
          </a:p>
          <a:p>
            <a:pPr lvl="2"/>
            <a:r>
              <a:rPr lang="en-US" sz="2000" dirty="0" smtClean="0">
                <a:latin typeface="Garamond" panose="02020404030301010803" pitchFamily="18" charset="0"/>
              </a:rPr>
              <a:t>Higher levels of education</a:t>
            </a:r>
          </a:p>
          <a:p>
            <a:pPr lvl="2"/>
            <a:r>
              <a:rPr lang="en-US" sz="2000" dirty="0" smtClean="0">
                <a:latin typeface="Garamond" panose="02020404030301010803" pitchFamily="18" charset="0"/>
              </a:rPr>
              <a:t>Higher salaries</a:t>
            </a:r>
          </a:p>
          <a:p>
            <a:pPr lvl="2"/>
            <a:r>
              <a:rPr lang="en-US" sz="2000" dirty="0" smtClean="0">
                <a:latin typeface="Garamond" panose="02020404030301010803" pitchFamily="18" charset="0"/>
              </a:rPr>
              <a:t>More technology</a:t>
            </a:r>
          </a:p>
          <a:p>
            <a:r>
              <a:rPr lang="en-US" sz="2800" dirty="0" smtClean="0">
                <a:latin typeface="Garamond" panose="02020404030301010803" pitchFamily="18" charset="0"/>
              </a:rPr>
              <a:t>Periphery (Many were colonies)</a:t>
            </a:r>
          </a:p>
          <a:p>
            <a:pPr lvl="1"/>
            <a:r>
              <a:rPr lang="en-US" sz="2400" dirty="0" smtClean="0">
                <a:latin typeface="Garamond" panose="02020404030301010803" pitchFamily="18" charset="0"/>
              </a:rPr>
              <a:t>More commonly has peripheral processes associated with a more marginal position in the world economy</a:t>
            </a:r>
          </a:p>
          <a:p>
            <a:pPr lvl="2"/>
            <a:r>
              <a:rPr lang="en-US" sz="2000" dirty="0" smtClean="0">
                <a:latin typeface="Garamond" panose="02020404030301010803" pitchFamily="18" charset="0"/>
              </a:rPr>
              <a:t>Lower levels of education</a:t>
            </a:r>
          </a:p>
          <a:p>
            <a:pPr lvl="2"/>
            <a:r>
              <a:rPr lang="en-US" sz="2000" dirty="0" smtClean="0">
                <a:latin typeface="Garamond" panose="02020404030301010803" pitchFamily="18" charset="0"/>
              </a:rPr>
              <a:t>Lower salaries</a:t>
            </a:r>
          </a:p>
          <a:p>
            <a:pPr lvl="2"/>
            <a:r>
              <a:rPr lang="en-US" sz="2000" dirty="0" smtClean="0">
                <a:latin typeface="Garamond" panose="02020404030301010803" pitchFamily="18" charset="0"/>
              </a:rPr>
              <a:t>Less sophisticated technology</a:t>
            </a:r>
          </a:p>
          <a:p>
            <a:r>
              <a:rPr lang="en-US" sz="2800" dirty="0" smtClean="0">
                <a:latin typeface="Garamond" panose="02020404030301010803" pitchFamily="18" charset="0"/>
              </a:rPr>
              <a:t>Semiperiphery</a:t>
            </a:r>
          </a:p>
          <a:p>
            <a:pPr lvl="1"/>
            <a:r>
              <a:rPr lang="en-US" sz="2400" dirty="0" smtClean="0">
                <a:latin typeface="Garamond" panose="02020404030301010803" pitchFamily="18" charset="0"/>
              </a:rPr>
              <a:t>Places where core and periphery processes are both occurring</a:t>
            </a:r>
          </a:p>
          <a:p>
            <a:pPr lvl="1"/>
            <a:r>
              <a:rPr lang="en-US" sz="2400" dirty="0" smtClean="0">
                <a:latin typeface="Garamond" panose="02020404030301010803" pitchFamily="18" charset="0"/>
              </a:rPr>
              <a:t>Places that are exploited by the core but exploit the periphery</a:t>
            </a:r>
            <a:endParaRPr lang="en-US" sz="2400" dirty="0">
              <a:latin typeface="Garamond" panose="02020404030301010803" pitchFamily="18" charset="0"/>
            </a:endParaRPr>
          </a:p>
        </p:txBody>
      </p:sp>
    </p:spTree>
    <p:extLst>
      <p:ext uri="{BB962C8B-B14F-4D97-AF65-F5344CB8AC3E}">
        <p14:creationId xmlns:p14="http://schemas.microsoft.com/office/powerpoint/2010/main" val="218071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down)">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wipe(down)">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wipe(down)">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wipe(down)">
                                      <p:cBhvr>
                                        <p:cTn id="6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closing…</a:t>
            </a:r>
            <a:endParaRPr lang="en-US" dirty="0"/>
          </a:p>
        </p:txBody>
      </p:sp>
      <p:sp>
        <p:nvSpPr>
          <p:cNvPr id="3" name="Content Placeholder 2"/>
          <p:cNvSpPr>
            <a:spLocks noGrp="1"/>
          </p:cNvSpPr>
          <p:nvPr>
            <p:ph idx="1"/>
          </p:nvPr>
        </p:nvSpPr>
        <p:spPr/>
        <p:txBody>
          <a:bodyPr/>
          <a:lstStyle/>
          <a:p>
            <a:r>
              <a:rPr lang="en-US" dirty="0" smtClean="0"/>
              <a:t>Explain the connection between:</a:t>
            </a:r>
          </a:p>
          <a:p>
            <a:pPr lvl="1"/>
            <a:r>
              <a:rPr lang="en-US" dirty="0" smtClean="0"/>
              <a:t>Colonialism</a:t>
            </a:r>
          </a:p>
          <a:p>
            <a:pPr lvl="1"/>
            <a:r>
              <a:rPr lang="en-US" dirty="0" smtClean="0"/>
              <a:t>World-system theory</a:t>
            </a:r>
          </a:p>
          <a:p>
            <a:pPr lvl="1"/>
            <a:r>
              <a:rPr lang="en-US" dirty="0" smtClean="0"/>
              <a:t>Fragile states</a:t>
            </a:r>
            <a:endParaRPr lang="en-US" dirty="0"/>
          </a:p>
        </p:txBody>
      </p:sp>
    </p:spTree>
    <p:extLst>
      <p:ext uri="{BB962C8B-B14F-4D97-AF65-F5344CB8AC3E}">
        <p14:creationId xmlns:p14="http://schemas.microsoft.com/office/powerpoint/2010/main" val="24802685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ontent Placeholder 2"/>
          <p:cNvSpPr>
            <a:spLocks noGrp="1"/>
          </p:cNvSpPr>
          <p:nvPr>
            <p:ph idx="1"/>
          </p:nvPr>
        </p:nvSpPr>
        <p:spPr>
          <a:xfrm>
            <a:off x="304800" y="152400"/>
            <a:ext cx="8610600" cy="5410200"/>
          </a:xfrm>
        </p:spPr>
        <p:txBody>
          <a:bodyPr/>
          <a:lstStyle/>
          <a:p>
            <a:pPr eaLnBrk="1" hangingPunct="1"/>
            <a:r>
              <a:rPr lang="en-US" altLang="en-US" sz="3600" dirty="0" smtClean="0">
                <a:latin typeface="Garamond" pitchFamily="1" charset="0"/>
              </a:rPr>
              <a:t>A </a:t>
            </a:r>
            <a:r>
              <a:rPr lang="en-US" altLang="en-US" sz="3600" i="1" dirty="0" smtClean="0">
                <a:latin typeface="Garamond" pitchFamily="1" charset="0"/>
              </a:rPr>
              <a:t>state</a:t>
            </a:r>
            <a:r>
              <a:rPr lang="en-US" altLang="en-US" sz="3600" dirty="0" smtClean="0">
                <a:latin typeface="Garamond" pitchFamily="1" charset="0"/>
              </a:rPr>
              <a:t> is an area organized into a political unit and ruled by an established government that has control over its internal and foreign </a:t>
            </a:r>
            <a:r>
              <a:rPr lang="en-US" altLang="en-US" sz="3600" dirty="0" smtClean="0">
                <a:latin typeface="Garamond" pitchFamily="1" charset="0"/>
              </a:rPr>
              <a:t>affairs</a:t>
            </a:r>
            <a:endParaRPr lang="en-US" altLang="en-US" sz="3600" dirty="0" smtClean="0">
              <a:latin typeface="Garamond" pitchFamily="1" charset="0"/>
            </a:endParaRPr>
          </a:p>
          <a:p>
            <a:pPr lvl="1" eaLnBrk="1" hangingPunct="1"/>
            <a:r>
              <a:rPr lang="en-US" altLang="en-US" sz="3600" dirty="0" smtClean="0">
                <a:latin typeface="Garamond" pitchFamily="1" charset="0"/>
              </a:rPr>
              <a:t>Occupies defined </a:t>
            </a:r>
            <a:r>
              <a:rPr lang="en-US" altLang="en-US" sz="3600" i="1" dirty="0" smtClean="0">
                <a:latin typeface="Garamond" pitchFamily="1" charset="0"/>
              </a:rPr>
              <a:t>territory</a:t>
            </a:r>
          </a:p>
          <a:p>
            <a:pPr lvl="1" eaLnBrk="1" hangingPunct="1"/>
            <a:r>
              <a:rPr lang="en-US" altLang="en-US" sz="3600" dirty="0" smtClean="0">
                <a:latin typeface="Garamond" pitchFamily="1" charset="0"/>
              </a:rPr>
              <a:t>Permanent population</a:t>
            </a:r>
          </a:p>
          <a:p>
            <a:pPr eaLnBrk="1" hangingPunct="1"/>
            <a:r>
              <a:rPr lang="en-US" altLang="en-US" sz="3600" dirty="0" smtClean="0">
                <a:latin typeface="Garamond" pitchFamily="1" charset="0"/>
              </a:rPr>
              <a:t>A state has </a:t>
            </a:r>
            <a:r>
              <a:rPr lang="en-US" altLang="en-US" sz="3600" i="1" dirty="0" smtClean="0">
                <a:latin typeface="Garamond" pitchFamily="1" charset="0"/>
              </a:rPr>
              <a:t>sovereignty</a:t>
            </a:r>
            <a:r>
              <a:rPr lang="en-US" altLang="en-US" sz="3600" dirty="0" smtClean="0">
                <a:latin typeface="Garamond" pitchFamily="1" charset="0"/>
              </a:rPr>
              <a:t>, which means independence from control of its internal affairs by other </a:t>
            </a:r>
            <a:r>
              <a:rPr lang="en-US" altLang="en-US" sz="3600" dirty="0" smtClean="0">
                <a:latin typeface="Garamond" pitchFamily="1" charset="0"/>
              </a:rPr>
              <a:t>states</a:t>
            </a:r>
            <a:endParaRPr lang="en-US" altLang="en-US" sz="3600" dirty="0" smtClean="0">
              <a:latin typeface="Garamond" pitchFamily="1" charset="0"/>
            </a:endParaRPr>
          </a:p>
          <a:p>
            <a:pPr eaLnBrk="1" hangingPunct="1"/>
            <a:endParaRPr lang="en-US" altLang="en-US" dirty="0" smtClean="0"/>
          </a:p>
        </p:txBody>
      </p:sp>
      <p:pic>
        <p:nvPicPr>
          <p:cNvPr id="5123"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5562600"/>
            <a:ext cx="7656513"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154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animEffect transition="in" filter="fade">
                                      <p:cBhvr>
                                        <p:cTn id="7" dur="500"/>
                                        <p:tgtEl>
                                          <p:spTgt spid="51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xEl>
                                              <p:pRg st="1" end="1"/>
                                            </p:txEl>
                                          </p:spTgt>
                                        </p:tgtEl>
                                        <p:attrNameLst>
                                          <p:attrName>style.visibility</p:attrName>
                                        </p:attrNameLst>
                                      </p:cBhvr>
                                      <p:to>
                                        <p:strVal val="visible"/>
                                      </p:to>
                                    </p:set>
                                    <p:animEffect transition="in" filter="fade">
                                      <p:cBhvr>
                                        <p:cTn id="12" dur="500"/>
                                        <p:tgtEl>
                                          <p:spTgt spid="51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2">
                                            <p:txEl>
                                              <p:pRg st="2" end="2"/>
                                            </p:txEl>
                                          </p:spTgt>
                                        </p:tgtEl>
                                        <p:attrNameLst>
                                          <p:attrName>style.visibility</p:attrName>
                                        </p:attrNameLst>
                                      </p:cBhvr>
                                      <p:to>
                                        <p:strVal val="visible"/>
                                      </p:to>
                                    </p:set>
                                    <p:animEffect transition="in" filter="fade">
                                      <p:cBhvr>
                                        <p:cTn id="17" dur="500"/>
                                        <p:tgtEl>
                                          <p:spTgt spid="51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2">
                                            <p:txEl>
                                              <p:pRg st="3" end="3"/>
                                            </p:txEl>
                                          </p:spTgt>
                                        </p:tgtEl>
                                        <p:attrNameLst>
                                          <p:attrName>style.visibility</p:attrName>
                                        </p:attrNameLst>
                                      </p:cBhvr>
                                      <p:to>
                                        <p:strVal val="visible"/>
                                      </p:to>
                                    </p:set>
                                    <p:animEffect transition="in" filter="fade">
                                      <p:cBhvr>
                                        <p:cTn id="22" dur="500"/>
                                        <p:tgtEl>
                                          <p:spTgt spid="512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23"/>
                                        </p:tgtEl>
                                        <p:attrNameLst>
                                          <p:attrName>style.visibility</p:attrName>
                                        </p:attrNameLst>
                                      </p:cBhvr>
                                      <p:to>
                                        <p:strVal val="visible"/>
                                      </p:to>
                                    </p:set>
                                    <p:animEffect transition="in" filter="fade">
                                      <p:cBhvr>
                                        <p:cTn id="27"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2" name="Rectangle 1026"/>
          <p:cNvSpPr>
            <a:spLocks noGrp="1"/>
          </p:cNvSpPr>
          <p:nvPr>
            <p:ph type="title"/>
          </p:nvPr>
        </p:nvSpPr>
        <p:spPr>
          <a:xfrm>
            <a:off x="609600" y="5257800"/>
            <a:ext cx="8229600" cy="1143000"/>
          </a:xfrm>
        </p:spPr>
        <p:txBody>
          <a:bodyPr/>
          <a:lstStyle/>
          <a:p>
            <a:pPr eaLnBrk="1" hangingPunct="1"/>
            <a:endParaRPr lang="en-US" altLang="en-US" sz="4800" dirty="0" smtClean="0">
              <a:latin typeface="Garamond" pitchFamily="1" charset="0"/>
            </a:endParaRPr>
          </a:p>
        </p:txBody>
      </p:sp>
      <p:sp>
        <p:nvSpPr>
          <p:cNvPr id="8195" name="Rectangle 1027"/>
          <p:cNvSpPr>
            <a:spLocks noGrp="1"/>
          </p:cNvSpPr>
          <p:nvPr>
            <p:ph idx="1"/>
          </p:nvPr>
        </p:nvSpPr>
        <p:spPr>
          <a:xfrm>
            <a:off x="228600" y="228600"/>
            <a:ext cx="8915400" cy="5135563"/>
          </a:xfrm>
        </p:spPr>
        <p:txBody>
          <a:bodyPr/>
          <a:lstStyle/>
          <a:p>
            <a:pPr lvl="2" eaLnBrk="1" hangingPunct="1">
              <a:lnSpc>
                <a:spcPct val="90000"/>
              </a:lnSpc>
              <a:buFont typeface="Arial" charset="0"/>
              <a:buNone/>
            </a:pPr>
            <a:r>
              <a:rPr lang="en-US" altLang="en-US" sz="2800" dirty="0" smtClean="0">
                <a:latin typeface="Garamond" pitchFamily="1" charset="0"/>
              </a:rPr>
              <a:t>1</a:t>
            </a:r>
            <a:r>
              <a:rPr lang="en-US" altLang="en-US" sz="2800" dirty="0" smtClean="0">
                <a:latin typeface="Garamond" pitchFamily="1" charset="0"/>
              </a:rPr>
              <a:t>.) </a:t>
            </a:r>
            <a:r>
              <a:rPr lang="en-US" altLang="en-US" sz="2800" b="1" dirty="0" smtClean="0">
                <a:latin typeface="Garamond" pitchFamily="1" charset="0"/>
              </a:rPr>
              <a:t>The </a:t>
            </a:r>
            <a:r>
              <a:rPr lang="en-US" altLang="en-US" sz="2800" b="1" dirty="0" smtClean="0">
                <a:latin typeface="Garamond" pitchFamily="1" charset="0"/>
              </a:rPr>
              <a:t>political geographic concept of the </a:t>
            </a:r>
            <a:r>
              <a:rPr lang="en-US" altLang="en-US" sz="2800" b="1" u="sng" dirty="0" smtClean="0">
                <a:latin typeface="Garamond" pitchFamily="1" charset="0"/>
                <a:ea typeface="ヒラギノ角ゴ ProN W3" pitchFamily="1" charset="-128"/>
              </a:rPr>
              <a:t>s</a:t>
            </a:r>
            <a:r>
              <a:rPr lang="en-US" altLang="en-US" sz="2800" b="1" u="sng" dirty="0" smtClean="0">
                <a:latin typeface="Garamond" pitchFamily="1" charset="0"/>
              </a:rPr>
              <a:t>tate</a:t>
            </a:r>
            <a:r>
              <a:rPr lang="en-US" altLang="en-US" sz="2800" b="1" dirty="0" smtClean="0">
                <a:latin typeface="Garamond" pitchFamily="1" charset="0"/>
              </a:rPr>
              <a:t> is defined </a:t>
            </a:r>
            <a:r>
              <a:rPr lang="en-US" altLang="en-US" sz="2800" b="1" dirty="0" smtClean="0">
                <a:latin typeface="Garamond" pitchFamily="1" charset="0"/>
              </a:rPr>
              <a:t>as</a:t>
            </a:r>
            <a:endParaRPr lang="en-US" altLang="en-US" sz="2800" b="1" dirty="0" smtClean="0">
              <a:latin typeface="Garamond" pitchFamily="1" charset="0"/>
            </a:endParaRPr>
          </a:p>
          <a:p>
            <a:pPr lvl="2" eaLnBrk="1" hangingPunct="1">
              <a:lnSpc>
                <a:spcPct val="90000"/>
              </a:lnSpc>
              <a:buFont typeface="Arial" charset="0"/>
              <a:buNone/>
            </a:pPr>
            <a:r>
              <a:rPr lang="en-US" altLang="en-US" sz="2800" dirty="0" smtClean="0">
                <a:latin typeface="Garamond" pitchFamily="1" charset="0"/>
              </a:rPr>
              <a:t>a</a:t>
            </a:r>
            <a:r>
              <a:rPr lang="en-US" altLang="en-US" sz="2800" dirty="0" smtClean="0">
                <a:latin typeface="Garamond" pitchFamily="1" charset="0"/>
              </a:rPr>
              <a:t>.) a </a:t>
            </a:r>
            <a:r>
              <a:rPr lang="en-US" altLang="en-US" sz="2800" dirty="0" smtClean="0">
                <a:latin typeface="Garamond" pitchFamily="1" charset="0"/>
              </a:rPr>
              <a:t>population and defined area controlled by an organized government</a:t>
            </a:r>
          </a:p>
          <a:p>
            <a:pPr lvl="2" eaLnBrk="1" hangingPunct="1">
              <a:lnSpc>
                <a:spcPct val="90000"/>
              </a:lnSpc>
              <a:buFont typeface="Arial" charset="0"/>
              <a:buNone/>
            </a:pPr>
            <a:r>
              <a:rPr lang="en-US" altLang="en-US" sz="2800" dirty="0" smtClean="0">
                <a:latin typeface="Garamond" pitchFamily="1" charset="0"/>
              </a:rPr>
              <a:t>b</a:t>
            </a:r>
            <a:r>
              <a:rPr lang="en-US" altLang="en-US" sz="2800" dirty="0" smtClean="0">
                <a:latin typeface="Garamond" pitchFamily="1" charset="0"/>
              </a:rPr>
              <a:t>.) a </a:t>
            </a:r>
            <a:r>
              <a:rPr lang="en-US" altLang="en-US" sz="2800" dirty="0" smtClean="0">
                <a:latin typeface="Garamond" pitchFamily="1" charset="0"/>
              </a:rPr>
              <a:t>sub-unit of a federal system such as the United States or Brazil</a:t>
            </a:r>
          </a:p>
          <a:p>
            <a:pPr lvl="2" eaLnBrk="1" hangingPunct="1">
              <a:lnSpc>
                <a:spcPct val="90000"/>
              </a:lnSpc>
              <a:buFont typeface="Arial" charset="0"/>
              <a:buNone/>
            </a:pPr>
            <a:r>
              <a:rPr lang="en-US" altLang="en-US" sz="2800" dirty="0" smtClean="0">
                <a:latin typeface="Garamond" pitchFamily="1" charset="0"/>
              </a:rPr>
              <a:t>c</a:t>
            </a:r>
            <a:r>
              <a:rPr lang="en-US" altLang="en-US" sz="2800" dirty="0" smtClean="0">
                <a:latin typeface="Garamond" pitchFamily="1" charset="0"/>
              </a:rPr>
              <a:t>.) a </a:t>
            </a:r>
            <a:r>
              <a:rPr lang="en-US" altLang="en-US" sz="2800" dirty="0" smtClean="0">
                <a:latin typeface="Garamond" pitchFamily="1" charset="0"/>
              </a:rPr>
              <a:t>population represented by a singular culture</a:t>
            </a:r>
          </a:p>
          <a:p>
            <a:pPr lvl="2" eaLnBrk="1" hangingPunct="1">
              <a:lnSpc>
                <a:spcPct val="90000"/>
              </a:lnSpc>
              <a:buFont typeface="Arial" charset="0"/>
              <a:buNone/>
            </a:pPr>
            <a:r>
              <a:rPr lang="en-US" altLang="en-US" sz="2800" dirty="0" smtClean="0">
                <a:latin typeface="Garamond" pitchFamily="1" charset="0"/>
              </a:rPr>
              <a:t>d</a:t>
            </a:r>
            <a:r>
              <a:rPr lang="en-US" altLang="en-US" sz="2800" dirty="0" smtClean="0">
                <a:latin typeface="Garamond" pitchFamily="1" charset="0"/>
              </a:rPr>
              <a:t>.) a </a:t>
            </a:r>
            <a:r>
              <a:rPr lang="en-US" altLang="en-US" sz="2800" dirty="0" smtClean="0">
                <a:latin typeface="Garamond" pitchFamily="1" charset="0"/>
              </a:rPr>
              <a:t>population with a singular culture and a singular government</a:t>
            </a:r>
          </a:p>
          <a:p>
            <a:pPr lvl="2" eaLnBrk="1" hangingPunct="1">
              <a:lnSpc>
                <a:spcPct val="90000"/>
              </a:lnSpc>
              <a:buFont typeface="Arial" charset="0"/>
              <a:buNone/>
            </a:pPr>
            <a:r>
              <a:rPr lang="en-US" altLang="en-US" sz="2800" dirty="0" smtClean="0">
                <a:latin typeface="Garamond" pitchFamily="1" charset="0"/>
              </a:rPr>
              <a:t>e</a:t>
            </a:r>
            <a:r>
              <a:rPr lang="en-US" altLang="en-US" sz="2800" dirty="0" smtClean="0">
                <a:latin typeface="Garamond" pitchFamily="1" charset="0"/>
              </a:rPr>
              <a:t>.) the </a:t>
            </a:r>
            <a:r>
              <a:rPr lang="en-US" altLang="en-US" sz="2800" dirty="0" smtClean="0">
                <a:latin typeface="Garamond" pitchFamily="1" charset="0"/>
              </a:rPr>
              <a:t>equivalent of a nation or country</a:t>
            </a:r>
          </a:p>
          <a:p>
            <a:pPr eaLnBrk="1" hangingPunct="1">
              <a:lnSpc>
                <a:spcPct val="90000"/>
              </a:lnSpc>
            </a:pPr>
            <a:endParaRPr lang="en-US" altLang="en-US" dirty="0" smtClean="0"/>
          </a:p>
        </p:txBody>
      </p:sp>
    </p:spTree>
    <p:extLst>
      <p:ext uri="{BB962C8B-B14F-4D97-AF65-F5344CB8AC3E}">
        <p14:creationId xmlns:p14="http://schemas.microsoft.com/office/powerpoint/2010/main" val="1757513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87042">
                                            <p:txEl>
                                              <p:pRg st="0" end="0"/>
                                            </p:txEl>
                                          </p:spTgt>
                                        </p:tgtEl>
                                        <p:attrNameLst>
                                          <p:attrName>style.visibility</p:attrName>
                                        </p:attrNameLst>
                                      </p:cBhvr>
                                      <p:to>
                                        <p:strVal val="visible"/>
                                      </p:to>
                                    </p:set>
                                    <p:animEffect transition="in" filter="fade">
                                      <p:cBhvr>
                                        <p:cTn id="7" dur="500"/>
                                        <p:tgtEl>
                                          <p:spTgt spid="870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2" name="Rectangle 1026"/>
          <p:cNvSpPr>
            <a:spLocks noGrp="1"/>
          </p:cNvSpPr>
          <p:nvPr>
            <p:ph type="title"/>
          </p:nvPr>
        </p:nvSpPr>
        <p:spPr>
          <a:xfrm>
            <a:off x="609600" y="5257800"/>
            <a:ext cx="8229600" cy="1143000"/>
          </a:xfrm>
        </p:spPr>
        <p:txBody>
          <a:bodyPr/>
          <a:lstStyle/>
          <a:p>
            <a:pPr eaLnBrk="1" hangingPunct="1"/>
            <a:endParaRPr lang="en-US" altLang="en-US" sz="4800" dirty="0" smtClean="0">
              <a:latin typeface="Garamond" pitchFamily="1" charset="0"/>
            </a:endParaRPr>
          </a:p>
        </p:txBody>
      </p:sp>
      <p:sp>
        <p:nvSpPr>
          <p:cNvPr id="8195" name="Rectangle 1027"/>
          <p:cNvSpPr>
            <a:spLocks noGrp="1"/>
          </p:cNvSpPr>
          <p:nvPr>
            <p:ph idx="1"/>
          </p:nvPr>
        </p:nvSpPr>
        <p:spPr>
          <a:xfrm>
            <a:off x="228600" y="228600"/>
            <a:ext cx="8915400" cy="5135563"/>
          </a:xfrm>
        </p:spPr>
        <p:txBody>
          <a:bodyPr/>
          <a:lstStyle/>
          <a:p>
            <a:pPr lvl="2" eaLnBrk="1" hangingPunct="1">
              <a:lnSpc>
                <a:spcPct val="90000"/>
              </a:lnSpc>
              <a:buFont typeface="Arial" charset="0"/>
              <a:buNone/>
            </a:pPr>
            <a:r>
              <a:rPr lang="en-US" altLang="en-US" sz="2800" dirty="0" smtClean="0">
                <a:latin typeface="Garamond" pitchFamily="1" charset="0"/>
              </a:rPr>
              <a:t>1</a:t>
            </a:r>
            <a:r>
              <a:rPr lang="en-US" altLang="en-US" sz="2800" dirty="0" smtClean="0">
                <a:latin typeface="Garamond" pitchFamily="1" charset="0"/>
              </a:rPr>
              <a:t>.) </a:t>
            </a:r>
            <a:r>
              <a:rPr lang="en-US" altLang="en-US" sz="2800" b="1" dirty="0" smtClean="0">
                <a:latin typeface="Garamond" pitchFamily="1" charset="0"/>
              </a:rPr>
              <a:t>The </a:t>
            </a:r>
            <a:r>
              <a:rPr lang="en-US" altLang="en-US" sz="2800" b="1" dirty="0" smtClean="0">
                <a:latin typeface="Garamond" pitchFamily="1" charset="0"/>
              </a:rPr>
              <a:t>political geographic concept of the </a:t>
            </a:r>
            <a:r>
              <a:rPr lang="en-US" altLang="en-US" sz="2800" b="1" u="sng" dirty="0" smtClean="0">
                <a:latin typeface="Garamond" pitchFamily="1" charset="0"/>
                <a:ea typeface="ヒラギノ角ゴ ProN W3" pitchFamily="1" charset="-128"/>
              </a:rPr>
              <a:t>s</a:t>
            </a:r>
            <a:r>
              <a:rPr lang="en-US" altLang="en-US" sz="2800" b="1" u="sng" dirty="0" smtClean="0">
                <a:latin typeface="Garamond" pitchFamily="1" charset="0"/>
              </a:rPr>
              <a:t>tate</a:t>
            </a:r>
            <a:r>
              <a:rPr lang="en-US" altLang="en-US" sz="2800" b="1" dirty="0" smtClean="0">
                <a:latin typeface="Garamond" pitchFamily="1" charset="0"/>
              </a:rPr>
              <a:t> is defined </a:t>
            </a:r>
            <a:r>
              <a:rPr lang="en-US" altLang="en-US" sz="2800" b="1" dirty="0" smtClean="0">
                <a:latin typeface="Garamond" pitchFamily="1" charset="0"/>
              </a:rPr>
              <a:t>as</a:t>
            </a:r>
            <a:endParaRPr lang="en-US" altLang="en-US" sz="2800" dirty="0" smtClean="0">
              <a:latin typeface="Garamond" pitchFamily="1" charset="0"/>
            </a:endParaRPr>
          </a:p>
          <a:p>
            <a:pPr lvl="2" eaLnBrk="1" hangingPunct="1">
              <a:lnSpc>
                <a:spcPct val="90000"/>
              </a:lnSpc>
              <a:buFont typeface="Arial" charset="0"/>
              <a:buNone/>
            </a:pPr>
            <a:r>
              <a:rPr lang="en-US" altLang="en-US" sz="2800" dirty="0" smtClean="0">
                <a:solidFill>
                  <a:srgbClr val="FF0000"/>
                </a:solidFill>
                <a:latin typeface="Garamond" pitchFamily="1" charset="0"/>
              </a:rPr>
              <a:t>a</a:t>
            </a:r>
            <a:r>
              <a:rPr lang="en-US" altLang="en-US" sz="2800" dirty="0" smtClean="0">
                <a:solidFill>
                  <a:srgbClr val="FF0000"/>
                </a:solidFill>
                <a:latin typeface="Garamond" pitchFamily="1" charset="0"/>
              </a:rPr>
              <a:t>.) a </a:t>
            </a:r>
            <a:r>
              <a:rPr lang="en-US" altLang="en-US" sz="2800" dirty="0" smtClean="0">
                <a:solidFill>
                  <a:srgbClr val="FF0000"/>
                </a:solidFill>
                <a:latin typeface="Garamond" pitchFamily="1" charset="0"/>
              </a:rPr>
              <a:t>population and defined area controlled by an organized government</a:t>
            </a:r>
          </a:p>
          <a:p>
            <a:pPr lvl="2" eaLnBrk="1" hangingPunct="1">
              <a:lnSpc>
                <a:spcPct val="90000"/>
              </a:lnSpc>
              <a:buFont typeface="Arial" charset="0"/>
              <a:buNone/>
            </a:pPr>
            <a:r>
              <a:rPr lang="en-US" altLang="en-US" sz="2800" dirty="0" smtClean="0">
                <a:latin typeface="Garamond" pitchFamily="1" charset="0"/>
              </a:rPr>
              <a:t>b</a:t>
            </a:r>
            <a:r>
              <a:rPr lang="en-US" altLang="en-US" sz="2800" dirty="0" smtClean="0">
                <a:latin typeface="Garamond" pitchFamily="1" charset="0"/>
              </a:rPr>
              <a:t>.) a </a:t>
            </a:r>
            <a:r>
              <a:rPr lang="en-US" altLang="en-US" sz="2800" dirty="0" smtClean="0">
                <a:latin typeface="Garamond" pitchFamily="1" charset="0"/>
              </a:rPr>
              <a:t>sub-unit of a federal system such as the United States or Brazil</a:t>
            </a:r>
          </a:p>
          <a:p>
            <a:pPr lvl="2" eaLnBrk="1" hangingPunct="1">
              <a:lnSpc>
                <a:spcPct val="90000"/>
              </a:lnSpc>
              <a:buFont typeface="Arial" charset="0"/>
              <a:buNone/>
            </a:pPr>
            <a:r>
              <a:rPr lang="en-US" altLang="en-US" sz="2800" dirty="0" smtClean="0">
                <a:latin typeface="Garamond" pitchFamily="1" charset="0"/>
              </a:rPr>
              <a:t>c</a:t>
            </a:r>
            <a:r>
              <a:rPr lang="en-US" altLang="en-US" sz="2800" dirty="0" smtClean="0">
                <a:latin typeface="Garamond" pitchFamily="1" charset="0"/>
              </a:rPr>
              <a:t>.) a </a:t>
            </a:r>
            <a:r>
              <a:rPr lang="en-US" altLang="en-US" sz="2800" dirty="0" smtClean="0">
                <a:latin typeface="Garamond" pitchFamily="1" charset="0"/>
              </a:rPr>
              <a:t>population represented by a singular culture</a:t>
            </a:r>
          </a:p>
          <a:p>
            <a:pPr lvl="2" eaLnBrk="1" hangingPunct="1">
              <a:lnSpc>
                <a:spcPct val="90000"/>
              </a:lnSpc>
              <a:buFont typeface="Arial" charset="0"/>
              <a:buNone/>
            </a:pPr>
            <a:r>
              <a:rPr lang="en-US" altLang="en-US" sz="2800" dirty="0" smtClean="0">
                <a:latin typeface="Garamond" pitchFamily="1" charset="0"/>
              </a:rPr>
              <a:t>d</a:t>
            </a:r>
            <a:r>
              <a:rPr lang="en-US" altLang="en-US" sz="2800" dirty="0" smtClean="0">
                <a:latin typeface="Garamond" pitchFamily="1" charset="0"/>
              </a:rPr>
              <a:t>.) a </a:t>
            </a:r>
            <a:r>
              <a:rPr lang="en-US" altLang="en-US" sz="2800" dirty="0" smtClean="0">
                <a:latin typeface="Garamond" pitchFamily="1" charset="0"/>
              </a:rPr>
              <a:t>population with a singular culture and a singular government</a:t>
            </a:r>
          </a:p>
          <a:p>
            <a:pPr lvl="2" eaLnBrk="1" hangingPunct="1">
              <a:lnSpc>
                <a:spcPct val="90000"/>
              </a:lnSpc>
              <a:buFont typeface="Arial" charset="0"/>
              <a:buNone/>
            </a:pPr>
            <a:r>
              <a:rPr lang="en-US" altLang="en-US" sz="2800" dirty="0" smtClean="0">
                <a:latin typeface="Garamond" pitchFamily="1" charset="0"/>
              </a:rPr>
              <a:t>e</a:t>
            </a:r>
            <a:r>
              <a:rPr lang="en-US" altLang="en-US" sz="2800" dirty="0" smtClean="0">
                <a:latin typeface="Garamond" pitchFamily="1" charset="0"/>
              </a:rPr>
              <a:t>.) the </a:t>
            </a:r>
            <a:r>
              <a:rPr lang="en-US" altLang="en-US" sz="2800" dirty="0" smtClean="0">
                <a:latin typeface="Garamond" pitchFamily="1" charset="0"/>
              </a:rPr>
              <a:t>equivalent of a nation or country</a:t>
            </a:r>
          </a:p>
          <a:p>
            <a:pPr eaLnBrk="1" hangingPunct="1">
              <a:lnSpc>
                <a:spcPct val="90000"/>
              </a:lnSpc>
            </a:pPr>
            <a:endParaRPr lang="en-US" altLang="en-US" dirty="0" smtClean="0"/>
          </a:p>
        </p:txBody>
      </p:sp>
    </p:spTree>
    <p:extLst>
      <p:ext uri="{BB962C8B-B14F-4D97-AF65-F5344CB8AC3E}">
        <p14:creationId xmlns:p14="http://schemas.microsoft.com/office/powerpoint/2010/main" val="3480860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87042">
                                            <p:txEl>
                                              <p:pRg st="0" end="0"/>
                                            </p:txEl>
                                          </p:spTgt>
                                        </p:tgtEl>
                                        <p:attrNameLst>
                                          <p:attrName>style.visibility</p:attrName>
                                        </p:attrNameLst>
                                      </p:cBhvr>
                                      <p:to>
                                        <p:strVal val="visible"/>
                                      </p:to>
                                    </p:set>
                                    <p:animEffect transition="in" filter="fade">
                                      <p:cBhvr>
                                        <p:cTn id="7" dur="500"/>
                                        <p:tgtEl>
                                          <p:spTgt spid="870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panose="02020404030301010803" pitchFamily="18" charset="0"/>
              </a:rPr>
              <a:t>Not all states are equal…</a:t>
            </a:r>
            <a:endParaRPr lang="en-US" dirty="0">
              <a:latin typeface="Garamond" panose="02020404030301010803" pitchFamily="18" charset="0"/>
            </a:endParaRPr>
          </a:p>
        </p:txBody>
      </p:sp>
      <p:sp>
        <p:nvSpPr>
          <p:cNvPr id="3" name="Content Placeholder 2"/>
          <p:cNvSpPr>
            <a:spLocks noGrp="1"/>
          </p:cNvSpPr>
          <p:nvPr>
            <p:ph idx="1"/>
          </p:nvPr>
        </p:nvSpPr>
        <p:spPr>
          <a:xfrm>
            <a:off x="457200" y="1447800"/>
            <a:ext cx="8229600" cy="4953000"/>
          </a:xfrm>
        </p:spPr>
        <p:txBody>
          <a:bodyPr/>
          <a:lstStyle/>
          <a:p>
            <a:r>
              <a:rPr lang="en-US" dirty="0" smtClean="0">
                <a:latin typeface="Garamond" panose="02020404030301010803" pitchFamily="18" charset="0"/>
              </a:rPr>
              <a:t>Some states are designated as “fragile”</a:t>
            </a:r>
          </a:p>
          <a:p>
            <a:r>
              <a:rPr lang="en-US" dirty="0" smtClean="0">
                <a:latin typeface="Garamond" panose="02020404030301010803" pitchFamily="18" charset="0"/>
              </a:rPr>
              <a:t>State </a:t>
            </a:r>
            <a:r>
              <a:rPr lang="en-US" dirty="0">
                <a:latin typeface="Garamond" panose="02020404030301010803" pitchFamily="18" charset="0"/>
              </a:rPr>
              <a:t>policies and institutions are weak in these </a:t>
            </a:r>
            <a:r>
              <a:rPr lang="en-US" dirty="0" smtClean="0">
                <a:latin typeface="Garamond" panose="02020404030301010803" pitchFamily="18" charset="0"/>
              </a:rPr>
              <a:t>countries</a:t>
            </a:r>
          </a:p>
          <a:p>
            <a:r>
              <a:rPr lang="en-US" dirty="0" smtClean="0">
                <a:latin typeface="Garamond" panose="02020404030301010803" pitchFamily="18" charset="0"/>
                <a:sym typeface="Wingdings" panose="05000000000000000000" pitchFamily="2" charset="2"/>
              </a:rPr>
              <a:t></a:t>
            </a:r>
            <a:r>
              <a:rPr lang="en-US" dirty="0" smtClean="0">
                <a:latin typeface="Garamond" panose="02020404030301010803" pitchFamily="18" charset="0"/>
              </a:rPr>
              <a:t>Vulnerable </a:t>
            </a:r>
          </a:p>
          <a:p>
            <a:pPr lvl="1"/>
            <a:r>
              <a:rPr lang="en-US" dirty="0" smtClean="0">
                <a:latin typeface="Garamond" panose="02020404030301010803" pitchFamily="18" charset="0"/>
              </a:rPr>
              <a:t>in </a:t>
            </a:r>
            <a:r>
              <a:rPr lang="en-US" dirty="0">
                <a:latin typeface="Garamond" panose="02020404030301010803" pitchFamily="18" charset="0"/>
              </a:rPr>
              <a:t>their capacity to deliver services to their </a:t>
            </a:r>
            <a:r>
              <a:rPr lang="en-US" dirty="0" smtClean="0">
                <a:latin typeface="Garamond" panose="02020404030301010803" pitchFamily="18" charset="0"/>
              </a:rPr>
              <a:t>citizens </a:t>
            </a:r>
          </a:p>
          <a:p>
            <a:pPr lvl="1"/>
            <a:r>
              <a:rPr lang="en-US" dirty="0" smtClean="0">
                <a:latin typeface="Garamond" panose="02020404030301010803" pitchFamily="18" charset="0"/>
              </a:rPr>
              <a:t>to </a:t>
            </a:r>
            <a:r>
              <a:rPr lang="en-US" dirty="0">
                <a:latin typeface="Garamond" panose="02020404030301010803" pitchFamily="18" charset="0"/>
              </a:rPr>
              <a:t>control </a:t>
            </a:r>
            <a:r>
              <a:rPr lang="en-US" dirty="0" smtClean="0">
                <a:latin typeface="Garamond" panose="02020404030301010803" pitchFamily="18" charset="0"/>
              </a:rPr>
              <a:t>corruption</a:t>
            </a:r>
          </a:p>
          <a:p>
            <a:pPr lvl="1"/>
            <a:r>
              <a:rPr lang="en-US" dirty="0" smtClean="0">
                <a:latin typeface="Garamond" panose="02020404030301010803" pitchFamily="18" charset="0"/>
              </a:rPr>
              <a:t>to </a:t>
            </a:r>
            <a:r>
              <a:rPr lang="en-US" dirty="0">
                <a:latin typeface="Garamond" panose="02020404030301010803" pitchFamily="18" charset="0"/>
              </a:rPr>
              <a:t>provide for sufficient voice and </a:t>
            </a:r>
            <a:r>
              <a:rPr lang="en-US" dirty="0" smtClean="0">
                <a:latin typeface="Garamond" panose="02020404030301010803" pitchFamily="18" charset="0"/>
              </a:rPr>
              <a:t>accountability</a:t>
            </a:r>
          </a:p>
          <a:p>
            <a:r>
              <a:rPr lang="en-US" dirty="0" smtClean="0">
                <a:latin typeface="Garamond" panose="02020404030301010803" pitchFamily="18" charset="0"/>
              </a:rPr>
              <a:t>Face </a:t>
            </a:r>
            <a:r>
              <a:rPr lang="en-US" dirty="0">
                <a:latin typeface="Garamond" panose="02020404030301010803" pitchFamily="18" charset="0"/>
              </a:rPr>
              <a:t>risks of conflict </a:t>
            </a:r>
            <a:r>
              <a:rPr lang="en-US" dirty="0" smtClean="0">
                <a:latin typeface="Garamond" panose="02020404030301010803" pitchFamily="18" charset="0"/>
              </a:rPr>
              <a:t>and </a:t>
            </a:r>
            <a:r>
              <a:rPr lang="en-US" dirty="0">
                <a:latin typeface="Garamond" panose="02020404030301010803" pitchFamily="18" charset="0"/>
              </a:rPr>
              <a:t>political </a:t>
            </a:r>
            <a:r>
              <a:rPr lang="en-US" dirty="0" smtClean="0">
                <a:latin typeface="Garamond" panose="02020404030301010803" pitchFamily="18" charset="0"/>
              </a:rPr>
              <a:t>instability</a:t>
            </a:r>
          </a:p>
          <a:p>
            <a:r>
              <a:rPr lang="en-US" i="1" dirty="0" smtClean="0">
                <a:latin typeface="Garamond" panose="02020404030301010803" pitchFamily="18" charset="0"/>
              </a:rPr>
              <a:t>Fragile States Assignment</a:t>
            </a:r>
            <a:endParaRPr lang="en-US" i="1" dirty="0">
              <a:latin typeface="Garamond" panose="02020404030301010803" pitchFamily="18" charset="0"/>
            </a:endParaRPr>
          </a:p>
        </p:txBody>
      </p:sp>
    </p:spTree>
    <p:extLst>
      <p:ext uri="{BB962C8B-B14F-4D97-AF65-F5344CB8AC3E}">
        <p14:creationId xmlns:p14="http://schemas.microsoft.com/office/powerpoint/2010/main" val="95722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762000" y="304800"/>
            <a:ext cx="8382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1" charset="0"/>
              </a:defRPr>
            </a:lvl1pPr>
            <a:lvl2pPr marL="742950" indent="-285750">
              <a:spcBef>
                <a:spcPct val="20000"/>
              </a:spcBef>
              <a:buFont typeface="Arial" charset="0"/>
              <a:buChar char="–"/>
              <a:defRPr sz="2800">
                <a:solidFill>
                  <a:schemeClr val="tx1"/>
                </a:solidFill>
                <a:latin typeface="Calibri" pitchFamily="1" charset="0"/>
              </a:defRPr>
            </a:lvl2pPr>
            <a:lvl3pPr marL="1143000" indent="-228600">
              <a:spcBef>
                <a:spcPct val="20000"/>
              </a:spcBef>
              <a:buFont typeface="Arial" charset="0"/>
              <a:buChar char="•"/>
              <a:defRPr sz="2400">
                <a:solidFill>
                  <a:schemeClr val="tx1"/>
                </a:solidFill>
                <a:latin typeface="Calibri" pitchFamily="1" charset="0"/>
              </a:defRPr>
            </a:lvl3pPr>
            <a:lvl4pPr marL="1600200" indent="-228600">
              <a:spcBef>
                <a:spcPct val="20000"/>
              </a:spcBef>
              <a:buFont typeface="Arial" charset="0"/>
              <a:buChar char="–"/>
              <a:defRPr sz="2000">
                <a:solidFill>
                  <a:schemeClr val="tx1"/>
                </a:solidFill>
                <a:latin typeface="Calibri" pitchFamily="1" charset="0"/>
              </a:defRPr>
            </a:lvl4pPr>
            <a:lvl5pPr marL="2057400" indent="-228600">
              <a:spcBef>
                <a:spcPct val="20000"/>
              </a:spcBef>
              <a:buFont typeface="Arial" charset="0"/>
              <a:buChar char="»"/>
              <a:defRPr sz="2000">
                <a:solidFill>
                  <a:schemeClr val="tx1"/>
                </a:solidFill>
                <a:latin typeface="Calibri" pitchFamily="1"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1"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1"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1"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1" charset="0"/>
              </a:defRPr>
            </a:lvl9pPr>
          </a:lstStyle>
          <a:p>
            <a:pPr eaLnBrk="1" hangingPunct="1">
              <a:spcBef>
                <a:spcPct val="50000"/>
              </a:spcBef>
              <a:buFontTx/>
              <a:buNone/>
            </a:pPr>
            <a:r>
              <a:rPr lang="en-US" altLang="en-US" sz="2800">
                <a:latin typeface="Garamond" pitchFamily="1" charset="0"/>
              </a:rPr>
              <a:t>The states we perceive as “natural” and “always existing” are relatively recent phenomena.</a:t>
            </a:r>
            <a:endParaRPr lang="en-US" altLang="en-US" sz="2400">
              <a:latin typeface="Garamond" pitchFamily="1" charset="0"/>
            </a:endParaRPr>
          </a:p>
        </p:txBody>
      </p:sp>
      <p:sp>
        <p:nvSpPr>
          <p:cNvPr id="11267" name="Text Box 3"/>
          <p:cNvSpPr txBox="1">
            <a:spLocks noChangeArrowheads="1"/>
          </p:cNvSpPr>
          <p:nvPr/>
        </p:nvSpPr>
        <p:spPr bwMode="auto">
          <a:xfrm>
            <a:off x="1143000" y="6096000"/>
            <a:ext cx="800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1" charset="0"/>
              </a:defRPr>
            </a:lvl1pPr>
            <a:lvl2pPr marL="742950" indent="-285750">
              <a:spcBef>
                <a:spcPct val="20000"/>
              </a:spcBef>
              <a:buFont typeface="Arial" charset="0"/>
              <a:buChar char="–"/>
              <a:defRPr sz="2800">
                <a:solidFill>
                  <a:schemeClr val="tx1"/>
                </a:solidFill>
                <a:latin typeface="Calibri" pitchFamily="1" charset="0"/>
              </a:defRPr>
            </a:lvl2pPr>
            <a:lvl3pPr marL="1143000" indent="-228600">
              <a:spcBef>
                <a:spcPct val="20000"/>
              </a:spcBef>
              <a:buFont typeface="Arial" charset="0"/>
              <a:buChar char="•"/>
              <a:defRPr sz="2400">
                <a:solidFill>
                  <a:schemeClr val="tx1"/>
                </a:solidFill>
                <a:latin typeface="Calibri" pitchFamily="1" charset="0"/>
              </a:defRPr>
            </a:lvl3pPr>
            <a:lvl4pPr marL="1600200" indent="-228600">
              <a:spcBef>
                <a:spcPct val="20000"/>
              </a:spcBef>
              <a:buFont typeface="Arial" charset="0"/>
              <a:buChar char="–"/>
              <a:defRPr sz="2000">
                <a:solidFill>
                  <a:schemeClr val="tx1"/>
                </a:solidFill>
                <a:latin typeface="Calibri" pitchFamily="1" charset="0"/>
              </a:defRPr>
            </a:lvl4pPr>
            <a:lvl5pPr marL="2057400" indent="-228600">
              <a:spcBef>
                <a:spcPct val="20000"/>
              </a:spcBef>
              <a:buFont typeface="Arial" charset="0"/>
              <a:buChar char="»"/>
              <a:defRPr sz="2000">
                <a:solidFill>
                  <a:schemeClr val="tx1"/>
                </a:solidFill>
                <a:latin typeface="Calibri" pitchFamily="1"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1"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1"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1"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1" charset="0"/>
              </a:defRPr>
            </a:lvl9pPr>
          </a:lstStyle>
          <a:p>
            <a:pPr eaLnBrk="1" hangingPunct="1">
              <a:spcBef>
                <a:spcPct val="50000"/>
              </a:spcBef>
              <a:buFontTx/>
              <a:buNone/>
            </a:pPr>
            <a:r>
              <a:rPr lang="en-US" altLang="en-US" sz="2000">
                <a:latin typeface="Garamond" pitchFamily="1" charset="0"/>
              </a:rPr>
              <a:t>In 1648, Europe was divided into dozens of small territories. </a:t>
            </a:r>
          </a:p>
        </p:txBody>
      </p:sp>
      <p:pic>
        <p:nvPicPr>
          <p:cNvPr id="11268" name="Picture 4" descr="deblij_ch08_fig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45584"/>
            <a:ext cx="8077200" cy="4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56803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2800" dirty="0" smtClean="0"/>
              <a:t>20</a:t>
            </a:r>
            <a:r>
              <a:rPr lang="en-US" sz="2800" baseline="30000" dirty="0" smtClean="0"/>
              <a:t>th</a:t>
            </a:r>
            <a:r>
              <a:rPr lang="en-US" sz="2800" dirty="0" smtClean="0"/>
              <a:t> century boundary changes in Europe, 1914-2003</a:t>
            </a:r>
            <a:endParaRPr lang="en-US" sz="2800" dirty="0"/>
          </a:p>
        </p:txBody>
      </p:sp>
      <p:pic>
        <p:nvPicPr>
          <p:cNvPr id="12291"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371600" y="685800"/>
            <a:ext cx="6522542" cy="6172200"/>
          </a:xfrm>
        </p:spPr>
      </p:pic>
    </p:spTree>
    <p:extLst>
      <p:ext uri="{BB962C8B-B14F-4D97-AF65-F5344CB8AC3E}">
        <p14:creationId xmlns:p14="http://schemas.microsoft.com/office/powerpoint/2010/main" val="306564607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12540</TotalTime>
  <Words>1289</Words>
  <Application>Microsoft Office PowerPoint</Application>
  <PresentationFormat>On-screen Show (4:3)</PresentationFormat>
  <Paragraphs>159</Paragraphs>
  <Slides>31</Slides>
  <Notes>9</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1_Office Theme</vt:lpstr>
      <vt:lpstr>Topic: Political Geography</vt:lpstr>
      <vt:lpstr>Political Geography</vt:lpstr>
      <vt:lpstr>PowerPoint Presentation</vt:lpstr>
      <vt:lpstr>PowerPoint Presentation</vt:lpstr>
      <vt:lpstr>PowerPoint Presentation</vt:lpstr>
      <vt:lpstr>PowerPoint Presentation</vt:lpstr>
      <vt:lpstr>Not all states are equal…</vt:lpstr>
      <vt:lpstr>PowerPoint Presentation</vt:lpstr>
      <vt:lpstr>20th century boundary changes in Europe, 1914-2003</vt:lpstr>
      <vt:lpstr>PowerPoint Presentation</vt:lpstr>
      <vt:lpstr>Multinational State vs. Nation-State</vt:lpstr>
      <vt:lpstr>PowerPoint Presentation</vt:lpstr>
      <vt:lpstr>…vs. Multistate Nation</vt:lpstr>
      <vt:lpstr>The most accurate designation for the United States is:</vt:lpstr>
      <vt:lpstr>The most accurate designation for the United States is:</vt:lpstr>
      <vt:lpstr>PowerPoint Presentation</vt:lpstr>
      <vt:lpstr>PowerPoint Presentation</vt:lpstr>
      <vt:lpstr>Colonialism and Geography</vt:lpstr>
      <vt:lpstr>(European) Colonialism – 1500-1950</vt:lpstr>
      <vt:lpstr>PowerPoint Presentation</vt:lpstr>
      <vt:lpstr>Africa in 1812</vt:lpstr>
      <vt:lpstr>Partition of Africa</vt:lpstr>
      <vt:lpstr>PowerPoint Presentation</vt:lpstr>
      <vt:lpstr>2014 FRQ #2</vt:lpstr>
      <vt:lpstr>B. Consequences of superimposed boundaries in Africa</vt:lpstr>
      <vt:lpstr>C. Challenges for landlocked African countries in developing viable economies</vt:lpstr>
      <vt:lpstr>Wallerstein: Immanuel vs. Melissa</vt:lpstr>
      <vt:lpstr>World-Systems Theory (p. 220)</vt:lpstr>
      <vt:lpstr>Who’s theory is this?</vt:lpstr>
      <vt:lpstr>The Three-Tiered Structure of the World-Economy</vt:lpstr>
      <vt:lpstr>In closing…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Political Geography</dc:title>
  <dc:creator>Melissa Wallerstein</dc:creator>
  <cp:lastModifiedBy>Melissa Wallerstein</cp:lastModifiedBy>
  <cp:revision>22</cp:revision>
  <dcterms:created xsi:type="dcterms:W3CDTF">2016-01-26T21:00:15Z</dcterms:created>
  <dcterms:modified xsi:type="dcterms:W3CDTF">2016-02-04T14:00:37Z</dcterms:modified>
</cp:coreProperties>
</file>