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7" r:id="rId2"/>
    <p:sldId id="356" r:id="rId3"/>
    <p:sldId id="357" r:id="rId4"/>
    <p:sldId id="358" r:id="rId5"/>
    <p:sldId id="337" r:id="rId6"/>
    <p:sldId id="374" r:id="rId7"/>
    <p:sldId id="375" r:id="rId8"/>
    <p:sldId id="403" r:id="rId9"/>
    <p:sldId id="376" r:id="rId10"/>
    <p:sldId id="416" r:id="rId11"/>
    <p:sldId id="345" r:id="rId12"/>
    <p:sldId id="389" r:id="rId13"/>
    <p:sldId id="398" r:id="rId14"/>
    <p:sldId id="422" r:id="rId15"/>
    <p:sldId id="349" r:id="rId16"/>
    <p:sldId id="390" r:id="rId17"/>
    <p:sldId id="401" r:id="rId18"/>
    <p:sldId id="384" r:id="rId19"/>
    <p:sldId id="394" r:id="rId20"/>
    <p:sldId id="383" r:id="rId21"/>
    <p:sldId id="377" r:id="rId22"/>
    <p:sldId id="418" r:id="rId23"/>
    <p:sldId id="363" r:id="rId24"/>
    <p:sldId id="391" r:id="rId25"/>
    <p:sldId id="400" r:id="rId26"/>
    <p:sldId id="419" r:id="rId27"/>
    <p:sldId id="370" r:id="rId28"/>
    <p:sldId id="392" r:id="rId29"/>
    <p:sldId id="399" r:id="rId30"/>
    <p:sldId id="387" r:id="rId31"/>
    <p:sldId id="386" r:id="rId32"/>
    <p:sldId id="378" r:id="rId33"/>
    <p:sldId id="420" r:id="rId34"/>
    <p:sldId id="372" r:id="rId35"/>
    <p:sldId id="393" r:id="rId36"/>
    <p:sldId id="409" r:id="rId37"/>
    <p:sldId id="421" r:id="rId38"/>
    <p:sldId id="411" r:id="rId39"/>
    <p:sldId id="412" r:id="rId40"/>
    <p:sldId id="395" r:id="rId41"/>
    <p:sldId id="414" r:id="rId42"/>
    <p:sldId id="379" r:id="rId43"/>
    <p:sldId id="415" r:id="rId44"/>
    <p:sldId id="397" r:id="rId45"/>
    <p:sldId id="396" r:id="rId46"/>
    <p:sldId id="355" r:id="rId47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D69849-4927-4FE4-A4EC-22A42A68A751}">
          <p14:sldIdLst>
            <p14:sldId id="257"/>
            <p14:sldId id="356"/>
            <p14:sldId id="357"/>
            <p14:sldId id="358"/>
            <p14:sldId id="337"/>
            <p14:sldId id="374"/>
            <p14:sldId id="375"/>
            <p14:sldId id="403"/>
            <p14:sldId id="376"/>
            <p14:sldId id="416"/>
            <p14:sldId id="345"/>
            <p14:sldId id="389"/>
            <p14:sldId id="398"/>
            <p14:sldId id="422"/>
            <p14:sldId id="349"/>
            <p14:sldId id="390"/>
            <p14:sldId id="401"/>
            <p14:sldId id="384"/>
            <p14:sldId id="394"/>
            <p14:sldId id="383"/>
            <p14:sldId id="377"/>
            <p14:sldId id="418"/>
            <p14:sldId id="363"/>
            <p14:sldId id="391"/>
            <p14:sldId id="400"/>
            <p14:sldId id="419"/>
            <p14:sldId id="370"/>
            <p14:sldId id="392"/>
            <p14:sldId id="399"/>
            <p14:sldId id="387"/>
            <p14:sldId id="386"/>
            <p14:sldId id="378"/>
            <p14:sldId id="420"/>
            <p14:sldId id="372"/>
            <p14:sldId id="393"/>
            <p14:sldId id="409"/>
            <p14:sldId id="421"/>
            <p14:sldId id="411"/>
            <p14:sldId id="412"/>
            <p14:sldId id="395"/>
            <p14:sldId id="414"/>
            <p14:sldId id="379"/>
            <p14:sldId id="415"/>
            <p14:sldId id="397"/>
            <p14:sldId id="396"/>
            <p14:sldId id="3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FFF"/>
    <a:srgbClr val="33CC33"/>
    <a:srgbClr val="4AD7DE"/>
    <a:srgbClr val="60C8AD"/>
    <a:srgbClr val="003399"/>
    <a:srgbClr val="FF9933"/>
    <a:srgbClr val="EFF0D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903" autoAdjust="0"/>
    <p:restoredTop sz="90614" autoAdjust="0"/>
  </p:normalViewPr>
  <p:slideViewPr>
    <p:cSldViewPr snapToGrid="0" snapToObjects="1">
      <p:cViewPr>
        <p:scale>
          <a:sx n="60" d="100"/>
          <a:sy n="60" d="100"/>
        </p:scale>
        <p:origin x="-80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2486" y="66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4222B-79EE-432E-A372-42E3910D7B1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57B50-5D4C-4AC8-BCE3-12C7D3E432BF}">
      <dgm:prSet phldrT="[Text]" custT="1"/>
      <dgm:spPr/>
      <dgm:t>
        <a:bodyPr/>
        <a:lstStyle/>
        <a:p>
          <a:r>
            <a:rPr lang="en-US" sz="2400" dirty="0" smtClean="0"/>
            <a:t>Assessments</a:t>
          </a:r>
        </a:p>
      </dgm:t>
    </dgm:pt>
    <dgm:pt modelId="{DC6F01F5-390C-4BD2-9760-8EAB7B967F56}" type="parTrans" cxnId="{42383CEE-ECE0-4F5D-AD3D-1FAB5182D072}">
      <dgm:prSet/>
      <dgm:spPr/>
      <dgm:t>
        <a:bodyPr/>
        <a:lstStyle/>
        <a:p>
          <a:endParaRPr lang="en-US"/>
        </a:p>
      </dgm:t>
    </dgm:pt>
    <dgm:pt modelId="{A56B416A-87FC-48FA-80E8-67F119C8E74E}" type="sibTrans" cxnId="{42383CEE-ECE0-4F5D-AD3D-1FAB5182D072}">
      <dgm:prSet/>
      <dgm:spPr/>
      <dgm:t>
        <a:bodyPr/>
        <a:lstStyle/>
        <a:p>
          <a:endParaRPr lang="en-US"/>
        </a:p>
      </dgm:t>
    </dgm:pt>
    <dgm:pt modelId="{B683C5B1-5DAE-42EA-9C73-7DAEA0CB0E41}">
      <dgm:prSet phldrT="[Text]" custT="1"/>
      <dgm:spPr/>
      <dgm:t>
        <a:bodyPr/>
        <a:lstStyle/>
        <a:p>
          <a:r>
            <a:rPr lang="en-US" sz="2400" dirty="0" smtClean="0"/>
            <a:t>Curriculum Design</a:t>
          </a:r>
          <a:endParaRPr lang="en-US" sz="2400" dirty="0"/>
        </a:p>
      </dgm:t>
    </dgm:pt>
    <dgm:pt modelId="{04569090-7681-4EC8-9AB0-05E667BB24AF}" type="parTrans" cxnId="{184D0395-A092-475F-A750-8C95B6600190}">
      <dgm:prSet/>
      <dgm:spPr/>
      <dgm:t>
        <a:bodyPr/>
        <a:lstStyle/>
        <a:p>
          <a:endParaRPr lang="en-US"/>
        </a:p>
      </dgm:t>
    </dgm:pt>
    <dgm:pt modelId="{28B56ACA-0D12-4EBB-BE87-DFE42FE37B5F}" type="sibTrans" cxnId="{184D0395-A092-475F-A750-8C95B6600190}">
      <dgm:prSet/>
      <dgm:spPr/>
      <dgm:t>
        <a:bodyPr/>
        <a:lstStyle/>
        <a:p>
          <a:endParaRPr lang="en-US"/>
        </a:p>
      </dgm:t>
    </dgm:pt>
    <dgm:pt modelId="{5E91FB72-8FF5-42F1-AD6E-91EADCD82AAB}">
      <dgm:prSet phldrT="[Text]" custT="1"/>
      <dgm:spPr/>
      <dgm:t>
        <a:bodyPr/>
        <a:lstStyle/>
        <a:p>
          <a:r>
            <a:rPr lang="en-US" sz="2400" dirty="0" smtClean="0"/>
            <a:t>Lesson Planning</a:t>
          </a:r>
          <a:endParaRPr lang="en-US" sz="2400" dirty="0"/>
        </a:p>
      </dgm:t>
    </dgm:pt>
    <dgm:pt modelId="{D1CD3689-C056-45F3-9289-FB2C9D031317}" type="parTrans" cxnId="{548F5959-1870-4D84-BF1C-537C1079E82A}">
      <dgm:prSet/>
      <dgm:spPr/>
      <dgm:t>
        <a:bodyPr/>
        <a:lstStyle/>
        <a:p>
          <a:endParaRPr lang="en-US"/>
        </a:p>
      </dgm:t>
    </dgm:pt>
    <dgm:pt modelId="{867F10C9-4635-4591-9DA9-CFDA8BB839F3}" type="sibTrans" cxnId="{548F5959-1870-4D84-BF1C-537C1079E82A}">
      <dgm:prSet/>
      <dgm:spPr/>
      <dgm:t>
        <a:bodyPr/>
        <a:lstStyle/>
        <a:p>
          <a:endParaRPr lang="en-US"/>
        </a:p>
      </dgm:t>
    </dgm:pt>
    <dgm:pt modelId="{A829897E-6CE0-4CC7-BDA3-EB7EDCAB315B}">
      <dgm:prSet phldrT="[Text]" custT="1"/>
      <dgm:spPr/>
      <dgm:t>
        <a:bodyPr/>
        <a:lstStyle/>
        <a:p>
          <a:r>
            <a:rPr lang="en-US" sz="2400" dirty="0" smtClean="0"/>
            <a:t>Instruction</a:t>
          </a:r>
          <a:endParaRPr lang="en-US" sz="2400" dirty="0"/>
        </a:p>
      </dgm:t>
    </dgm:pt>
    <dgm:pt modelId="{D44A6E2B-B05D-4027-BF52-3D222D0E321A}" type="parTrans" cxnId="{FA7BBB08-37B4-4DC6-89C3-E880F812C552}">
      <dgm:prSet/>
      <dgm:spPr/>
      <dgm:t>
        <a:bodyPr/>
        <a:lstStyle/>
        <a:p>
          <a:endParaRPr lang="en-US"/>
        </a:p>
      </dgm:t>
    </dgm:pt>
    <dgm:pt modelId="{F81D3BBC-D267-42F2-9DC2-5BD416A4203D}" type="sibTrans" cxnId="{FA7BBB08-37B4-4DC6-89C3-E880F812C552}">
      <dgm:prSet/>
      <dgm:spPr/>
      <dgm:t>
        <a:bodyPr/>
        <a:lstStyle/>
        <a:p>
          <a:endParaRPr lang="en-US"/>
        </a:p>
      </dgm:t>
    </dgm:pt>
    <dgm:pt modelId="{70987C55-B4B7-4ADD-8B8A-21F0179390FA}">
      <dgm:prSet phldrT="[Text]" custT="1"/>
      <dgm:spPr/>
      <dgm:t>
        <a:bodyPr/>
        <a:lstStyle/>
        <a:p>
          <a:r>
            <a:rPr lang="en-US" sz="2400" dirty="0" smtClean="0"/>
            <a:t>Student Learning</a:t>
          </a:r>
          <a:endParaRPr lang="en-US" sz="2400" dirty="0"/>
        </a:p>
      </dgm:t>
    </dgm:pt>
    <dgm:pt modelId="{9A8FD466-12FF-484C-A232-22E8719DDCDC}" type="parTrans" cxnId="{004F05B0-F2CE-4594-9F58-D6D145E19CF1}">
      <dgm:prSet/>
      <dgm:spPr/>
      <dgm:t>
        <a:bodyPr/>
        <a:lstStyle/>
        <a:p>
          <a:endParaRPr lang="en-US"/>
        </a:p>
      </dgm:t>
    </dgm:pt>
    <dgm:pt modelId="{C0B7A26F-F7CD-491D-AD5C-9544DBCAB7AB}" type="sibTrans" cxnId="{004F05B0-F2CE-4594-9F58-D6D145E19CF1}">
      <dgm:prSet/>
      <dgm:spPr/>
      <dgm:t>
        <a:bodyPr/>
        <a:lstStyle/>
        <a:p>
          <a:endParaRPr lang="en-US"/>
        </a:p>
      </dgm:t>
    </dgm:pt>
    <dgm:pt modelId="{C72788CD-F510-4161-A9DD-030CC4A6D014}" type="pres">
      <dgm:prSet presAssocID="{B4F4222B-79EE-432E-A372-42E3910D7B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0B2ED0-CB63-45D3-89B2-F763AD648791}" type="pres">
      <dgm:prSet presAssocID="{4B857B50-5D4C-4AC8-BCE3-12C7D3E432BF}" presName="dummy" presStyleCnt="0"/>
      <dgm:spPr/>
    </dgm:pt>
    <dgm:pt modelId="{B48BBC89-8161-4D4B-B48B-BDCD9E758A2F}" type="pres">
      <dgm:prSet presAssocID="{4B857B50-5D4C-4AC8-BCE3-12C7D3E432BF}" presName="node" presStyleLbl="revTx" presStyleIdx="0" presStyleCnt="5" custScaleX="150194" custScaleY="58018" custRadScaleRad="100265" custRadScaleInc="54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6CEF9-846C-4B97-9235-80FD13927A06}" type="pres">
      <dgm:prSet presAssocID="{A56B416A-87FC-48FA-80E8-67F119C8E74E}" presName="sibTrans" presStyleLbl="node1" presStyleIdx="0" presStyleCnt="5"/>
      <dgm:spPr/>
      <dgm:t>
        <a:bodyPr/>
        <a:lstStyle/>
        <a:p>
          <a:endParaRPr lang="en-US"/>
        </a:p>
      </dgm:t>
    </dgm:pt>
    <dgm:pt modelId="{DDCFBE1F-0B48-4F72-929B-8A57D53A5CE9}" type="pres">
      <dgm:prSet presAssocID="{B683C5B1-5DAE-42EA-9C73-7DAEA0CB0E41}" presName="dummy" presStyleCnt="0"/>
      <dgm:spPr/>
    </dgm:pt>
    <dgm:pt modelId="{A5E23805-38A1-434F-A115-337D6C0006D4}" type="pres">
      <dgm:prSet presAssocID="{B683C5B1-5DAE-42EA-9C73-7DAEA0CB0E41}" presName="node" presStyleLbl="revTx" presStyleIdx="1" presStyleCnt="5" custScaleX="163285" custScaleY="55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721F5-82E3-476D-B7F0-2AEA63A46DB6}" type="pres">
      <dgm:prSet presAssocID="{28B56ACA-0D12-4EBB-BE87-DFE42FE37B5F}" presName="sibTrans" presStyleLbl="node1" presStyleIdx="1" presStyleCnt="5"/>
      <dgm:spPr/>
      <dgm:t>
        <a:bodyPr/>
        <a:lstStyle/>
        <a:p>
          <a:endParaRPr lang="en-US"/>
        </a:p>
      </dgm:t>
    </dgm:pt>
    <dgm:pt modelId="{D4A5FBB0-8035-48E7-A88F-66EB96A2C311}" type="pres">
      <dgm:prSet presAssocID="{5E91FB72-8FF5-42F1-AD6E-91EADCD82AAB}" presName="dummy" presStyleCnt="0"/>
      <dgm:spPr/>
    </dgm:pt>
    <dgm:pt modelId="{D4F1AEE1-E5E1-40C7-8EA7-04254C1C39F1}" type="pres">
      <dgm:prSet presAssocID="{5E91FB72-8FF5-42F1-AD6E-91EADCD82AA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F8C40-FD05-4FD9-820B-EF281D0070A9}" type="pres">
      <dgm:prSet presAssocID="{867F10C9-4635-4591-9DA9-CFDA8BB839F3}" presName="sibTrans" presStyleLbl="node1" presStyleIdx="2" presStyleCnt="5"/>
      <dgm:spPr/>
      <dgm:t>
        <a:bodyPr/>
        <a:lstStyle/>
        <a:p>
          <a:endParaRPr lang="en-US"/>
        </a:p>
      </dgm:t>
    </dgm:pt>
    <dgm:pt modelId="{848E5F75-382F-4F6C-AE33-3C3F43610C15}" type="pres">
      <dgm:prSet presAssocID="{A829897E-6CE0-4CC7-BDA3-EB7EDCAB315B}" presName="dummy" presStyleCnt="0"/>
      <dgm:spPr/>
    </dgm:pt>
    <dgm:pt modelId="{F731A66F-A7EE-4427-9E78-9797F3838AF1}" type="pres">
      <dgm:prSet presAssocID="{A829897E-6CE0-4CC7-BDA3-EB7EDCAB315B}" presName="node" presStyleLbl="revTx" presStyleIdx="3" presStyleCnt="5" custScaleX="202399" custScaleY="47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FCBB-9159-4889-B21D-74E73AB44FA1}" type="pres">
      <dgm:prSet presAssocID="{F81D3BBC-D267-42F2-9DC2-5BD416A4203D}" presName="sibTrans" presStyleLbl="node1" presStyleIdx="3" presStyleCnt="5"/>
      <dgm:spPr/>
      <dgm:t>
        <a:bodyPr/>
        <a:lstStyle/>
        <a:p>
          <a:endParaRPr lang="en-US"/>
        </a:p>
      </dgm:t>
    </dgm:pt>
    <dgm:pt modelId="{D1150C29-8E6F-4515-9E84-78F970D845A5}" type="pres">
      <dgm:prSet presAssocID="{70987C55-B4B7-4ADD-8B8A-21F0179390FA}" presName="dummy" presStyleCnt="0"/>
      <dgm:spPr/>
    </dgm:pt>
    <dgm:pt modelId="{09249122-8422-40A5-886F-DDFB052371CD}" type="pres">
      <dgm:prSet presAssocID="{70987C55-B4B7-4ADD-8B8A-21F0179390FA}" presName="node" presStyleLbl="revTx" presStyleIdx="4" presStyleCnt="5" custScaleX="119766" custScaleY="64463" custRadScaleRad="101065" custRadScaleInc="-16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B3AD6-2247-472B-AEDF-06CDCAD85DE9}" type="pres">
      <dgm:prSet presAssocID="{C0B7A26F-F7CD-491D-AD5C-9544DBCAB7A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AC5C837-2AF6-44AC-89BC-7D2CBAF9C498}" type="presOf" srcId="{B4F4222B-79EE-432E-A372-42E3910D7B1A}" destId="{C72788CD-F510-4161-A9DD-030CC4A6D014}" srcOrd="0" destOrd="0" presId="urn:microsoft.com/office/officeart/2005/8/layout/cycle1"/>
    <dgm:cxn modelId="{A51C7F12-A679-48B4-B00E-CF955D7E2A0E}" type="presOf" srcId="{867F10C9-4635-4591-9DA9-CFDA8BB839F3}" destId="{381F8C40-FD05-4FD9-820B-EF281D0070A9}" srcOrd="0" destOrd="0" presId="urn:microsoft.com/office/officeart/2005/8/layout/cycle1"/>
    <dgm:cxn modelId="{42383CEE-ECE0-4F5D-AD3D-1FAB5182D072}" srcId="{B4F4222B-79EE-432E-A372-42E3910D7B1A}" destId="{4B857B50-5D4C-4AC8-BCE3-12C7D3E432BF}" srcOrd="0" destOrd="0" parTransId="{DC6F01F5-390C-4BD2-9760-8EAB7B967F56}" sibTransId="{A56B416A-87FC-48FA-80E8-67F119C8E74E}"/>
    <dgm:cxn modelId="{B18D47AC-06AC-41F5-8B56-C0CCDE69A990}" type="presOf" srcId="{F81D3BBC-D267-42F2-9DC2-5BD416A4203D}" destId="{7544FCBB-9159-4889-B21D-74E73AB44FA1}" srcOrd="0" destOrd="0" presId="urn:microsoft.com/office/officeart/2005/8/layout/cycle1"/>
    <dgm:cxn modelId="{DCE2C0B2-F3CC-4E1F-A431-4D680F847E33}" type="presOf" srcId="{28B56ACA-0D12-4EBB-BE87-DFE42FE37B5F}" destId="{E9F721F5-82E3-476D-B7F0-2AEA63A46DB6}" srcOrd="0" destOrd="0" presId="urn:microsoft.com/office/officeart/2005/8/layout/cycle1"/>
    <dgm:cxn modelId="{004F05B0-F2CE-4594-9F58-D6D145E19CF1}" srcId="{B4F4222B-79EE-432E-A372-42E3910D7B1A}" destId="{70987C55-B4B7-4ADD-8B8A-21F0179390FA}" srcOrd="4" destOrd="0" parTransId="{9A8FD466-12FF-484C-A232-22E8719DDCDC}" sibTransId="{C0B7A26F-F7CD-491D-AD5C-9544DBCAB7AB}"/>
    <dgm:cxn modelId="{1AB24CFE-D23E-4C9D-BE38-28281C42551A}" type="presOf" srcId="{B683C5B1-5DAE-42EA-9C73-7DAEA0CB0E41}" destId="{A5E23805-38A1-434F-A115-337D6C0006D4}" srcOrd="0" destOrd="0" presId="urn:microsoft.com/office/officeart/2005/8/layout/cycle1"/>
    <dgm:cxn modelId="{FF7A0578-69D2-4E36-8C4B-AE35AA15AC7C}" type="presOf" srcId="{5E91FB72-8FF5-42F1-AD6E-91EADCD82AAB}" destId="{D4F1AEE1-E5E1-40C7-8EA7-04254C1C39F1}" srcOrd="0" destOrd="0" presId="urn:microsoft.com/office/officeart/2005/8/layout/cycle1"/>
    <dgm:cxn modelId="{A4B6CAB7-72F3-4E19-827D-1B4AC1A0E237}" type="presOf" srcId="{A56B416A-87FC-48FA-80E8-67F119C8E74E}" destId="{D3D6CEF9-846C-4B97-9235-80FD13927A06}" srcOrd="0" destOrd="0" presId="urn:microsoft.com/office/officeart/2005/8/layout/cycle1"/>
    <dgm:cxn modelId="{0D1FD7EE-BA1C-44FD-BE2A-6067EB21A3D1}" type="presOf" srcId="{4B857B50-5D4C-4AC8-BCE3-12C7D3E432BF}" destId="{B48BBC89-8161-4D4B-B48B-BDCD9E758A2F}" srcOrd="0" destOrd="0" presId="urn:microsoft.com/office/officeart/2005/8/layout/cycle1"/>
    <dgm:cxn modelId="{2C03A228-DADD-4876-8671-ABFDEDB01A67}" type="presOf" srcId="{C0B7A26F-F7CD-491D-AD5C-9544DBCAB7AB}" destId="{09CB3AD6-2247-472B-AEDF-06CDCAD85DE9}" srcOrd="0" destOrd="0" presId="urn:microsoft.com/office/officeart/2005/8/layout/cycle1"/>
    <dgm:cxn modelId="{FA7BBB08-37B4-4DC6-89C3-E880F812C552}" srcId="{B4F4222B-79EE-432E-A372-42E3910D7B1A}" destId="{A829897E-6CE0-4CC7-BDA3-EB7EDCAB315B}" srcOrd="3" destOrd="0" parTransId="{D44A6E2B-B05D-4027-BF52-3D222D0E321A}" sibTransId="{F81D3BBC-D267-42F2-9DC2-5BD416A4203D}"/>
    <dgm:cxn modelId="{548F5959-1870-4D84-BF1C-537C1079E82A}" srcId="{B4F4222B-79EE-432E-A372-42E3910D7B1A}" destId="{5E91FB72-8FF5-42F1-AD6E-91EADCD82AAB}" srcOrd="2" destOrd="0" parTransId="{D1CD3689-C056-45F3-9289-FB2C9D031317}" sibTransId="{867F10C9-4635-4591-9DA9-CFDA8BB839F3}"/>
    <dgm:cxn modelId="{39D917A2-0382-45C2-AFDC-2DF9C8AC680B}" type="presOf" srcId="{70987C55-B4B7-4ADD-8B8A-21F0179390FA}" destId="{09249122-8422-40A5-886F-DDFB052371CD}" srcOrd="0" destOrd="0" presId="urn:microsoft.com/office/officeart/2005/8/layout/cycle1"/>
    <dgm:cxn modelId="{184D0395-A092-475F-A750-8C95B6600190}" srcId="{B4F4222B-79EE-432E-A372-42E3910D7B1A}" destId="{B683C5B1-5DAE-42EA-9C73-7DAEA0CB0E41}" srcOrd="1" destOrd="0" parTransId="{04569090-7681-4EC8-9AB0-05E667BB24AF}" sibTransId="{28B56ACA-0D12-4EBB-BE87-DFE42FE37B5F}"/>
    <dgm:cxn modelId="{7E7CA68D-619C-47F4-9AFE-3827C43F2C6D}" type="presOf" srcId="{A829897E-6CE0-4CC7-BDA3-EB7EDCAB315B}" destId="{F731A66F-A7EE-4427-9E78-9797F3838AF1}" srcOrd="0" destOrd="0" presId="urn:microsoft.com/office/officeart/2005/8/layout/cycle1"/>
    <dgm:cxn modelId="{3CF188F7-7D3A-4D5C-ADEF-5C5453051D35}" type="presParOf" srcId="{C72788CD-F510-4161-A9DD-030CC4A6D014}" destId="{5E0B2ED0-CB63-45D3-89B2-F763AD648791}" srcOrd="0" destOrd="0" presId="urn:microsoft.com/office/officeart/2005/8/layout/cycle1"/>
    <dgm:cxn modelId="{85BEB9F6-33CC-4FD3-BB93-66150A442DAD}" type="presParOf" srcId="{C72788CD-F510-4161-A9DD-030CC4A6D014}" destId="{B48BBC89-8161-4D4B-B48B-BDCD9E758A2F}" srcOrd="1" destOrd="0" presId="urn:microsoft.com/office/officeart/2005/8/layout/cycle1"/>
    <dgm:cxn modelId="{90943ED5-75F9-46CE-896E-8C120BE86D78}" type="presParOf" srcId="{C72788CD-F510-4161-A9DD-030CC4A6D014}" destId="{D3D6CEF9-846C-4B97-9235-80FD13927A06}" srcOrd="2" destOrd="0" presId="urn:microsoft.com/office/officeart/2005/8/layout/cycle1"/>
    <dgm:cxn modelId="{DF5F7B08-D7CE-425E-8451-3778FFFF173D}" type="presParOf" srcId="{C72788CD-F510-4161-A9DD-030CC4A6D014}" destId="{DDCFBE1F-0B48-4F72-929B-8A57D53A5CE9}" srcOrd="3" destOrd="0" presId="urn:microsoft.com/office/officeart/2005/8/layout/cycle1"/>
    <dgm:cxn modelId="{664BDECF-2F0E-4325-8350-E1AE01EDF85C}" type="presParOf" srcId="{C72788CD-F510-4161-A9DD-030CC4A6D014}" destId="{A5E23805-38A1-434F-A115-337D6C0006D4}" srcOrd="4" destOrd="0" presId="urn:microsoft.com/office/officeart/2005/8/layout/cycle1"/>
    <dgm:cxn modelId="{EEDB2903-E335-4FB0-8B92-EF299E33A78D}" type="presParOf" srcId="{C72788CD-F510-4161-A9DD-030CC4A6D014}" destId="{E9F721F5-82E3-476D-B7F0-2AEA63A46DB6}" srcOrd="5" destOrd="0" presId="urn:microsoft.com/office/officeart/2005/8/layout/cycle1"/>
    <dgm:cxn modelId="{1C71DEF0-A930-4A75-98D4-F27747F1CA0F}" type="presParOf" srcId="{C72788CD-F510-4161-A9DD-030CC4A6D014}" destId="{D4A5FBB0-8035-48E7-A88F-66EB96A2C311}" srcOrd="6" destOrd="0" presId="urn:microsoft.com/office/officeart/2005/8/layout/cycle1"/>
    <dgm:cxn modelId="{E6B58F5F-E2CA-43CB-B8ED-6B7941DC1AAC}" type="presParOf" srcId="{C72788CD-F510-4161-A9DD-030CC4A6D014}" destId="{D4F1AEE1-E5E1-40C7-8EA7-04254C1C39F1}" srcOrd="7" destOrd="0" presId="urn:microsoft.com/office/officeart/2005/8/layout/cycle1"/>
    <dgm:cxn modelId="{79B1380D-3E24-426E-840E-F9C2FD0C917A}" type="presParOf" srcId="{C72788CD-F510-4161-A9DD-030CC4A6D014}" destId="{381F8C40-FD05-4FD9-820B-EF281D0070A9}" srcOrd="8" destOrd="0" presId="urn:microsoft.com/office/officeart/2005/8/layout/cycle1"/>
    <dgm:cxn modelId="{4C8317C1-09EC-4A79-9ED1-DCFDEF489F1A}" type="presParOf" srcId="{C72788CD-F510-4161-A9DD-030CC4A6D014}" destId="{848E5F75-382F-4F6C-AE33-3C3F43610C15}" srcOrd="9" destOrd="0" presId="urn:microsoft.com/office/officeart/2005/8/layout/cycle1"/>
    <dgm:cxn modelId="{5501D2F7-BF99-4117-AF2C-1BBE0DB4174E}" type="presParOf" srcId="{C72788CD-F510-4161-A9DD-030CC4A6D014}" destId="{F731A66F-A7EE-4427-9E78-9797F3838AF1}" srcOrd="10" destOrd="0" presId="urn:microsoft.com/office/officeart/2005/8/layout/cycle1"/>
    <dgm:cxn modelId="{6AB9A471-9839-4F53-8712-57DCA098554B}" type="presParOf" srcId="{C72788CD-F510-4161-A9DD-030CC4A6D014}" destId="{7544FCBB-9159-4889-B21D-74E73AB44FA1}" srcOrd="11" destOrd="0" presId="urn:microsoft.com/office/officeart/2005/8/layout/cycle1"/>
    <dgm:cxn modelId="{6547173F-58B2-45B5-9774-F0A851D0ED08}" type="presParOf" srcId="{C72788CD-F510-4161-A9DD-030CC4A6D014}" destId="{D1150C29-8E6F-4515-9E84-78F970D845A5}" srcOrd="12" destOrd="0" presId="urn:microsoft.com/office/officeart/2005/8/layout/cycle1"/>
    <dgm:cxn modelId="{A0B06974-CF1C-4442-A95E-691C092645E8}" type="presParOf" srcId="{C72788CD-F510-4161-A9DD-030CC4A6D014}" destId="{09249122-8422-40A5-886F-DDFB052371CD}" srcOrd="13" destOrd="0" presId="urn:microsoft.com/office/officeart/2005/8/layout/cycle1"/>
    <dgm:cxn modelId="{EBC71601-9801-42F1-8589-93105154770C}" type="presParOf" srcId="{C72788CD-F510-4161-A9DD-030CC4A6D014}" destId="{09CB3AD6-2247-472B-AEDF-06CDCAD85DE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BBC89-8161-4D4B-B48B-BDCD9E758A2F}">
      <dsp:nvSpPr>
        <dsp:cNvPr id="0" name=""/>
        <dsp:cNvSpPr/>
      </dsp:nvSpPr>
      <dsp:spPr>
        <a:xfrm>
          <a:off x="5415900" y="719416"/>
          <a:ext cx="2202174" cy="85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Assessments</a:t>
          </a:r>
        </a:p>
      </dsp:txBody>
      <dsp:txXfrm>
        <a:off x="5415900" y="719416"/>
        <a:ext cx="2202174" cy="850671"/>
      </dsp:txXfrm>
    </dsp:sp>
    <dsp:sp modelId="{D3D6CEF9-846C-4B97-9235-80FD13927A06}">
      <dsp:nvSpPr>
        <dsp:cNvPr id="0" name=""/>
        <dsp:cNvSpPr/>
      </dsp:nvSpPr>
      <dsp:spPr>
        <a:xfrm>
          <a:off x="1925827" y="-9165"/>
          <a:ext cx="5496486" cy="5496486"/>
        </a:xfrm>
        <a:prstGeom prst="circularArrow">
          <a:avLst>
            <a:gd name="adj1" fmla="val 5202"/>
            <a:gd name="adj2" fmla="val 336028"/>
            <a:gd name="adj3" fmla="val 173584"/>
            <a:gd name="adj4" fmla="val 1988127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23805-38A1-434F-A115-337D6C0006D4}">
      <dsp:nvSpPr>
        <dsp:cNvPr id="0" name=""/>
        <dsp:cNvSpPr/>
      </dsp:nvSpPr>
      <dsp:spPr>
        <a:xfrm>
          <a:off x="5794608" y="3099239"/>
          <a:ext cx="2394117" cy="80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Curriculum Design</a:t>
          </a:r>
          <a:endParaRPr lang="en-US" sz="2400" kern="1200" dirty="0"/>
        </a:p>
      </dsp:txBody>
      <dsp:txXfrm>
        <a:off x="5794608" y="3099239"/>
        <a:ext cx="2394117" cy="807945"/>
      </dsp:txXfrm>
    </dsp:sp>
    <dsp:sp modelId="{E9F721F5-82E3-476D-B7F0-2AEA63A46DB6}">
      <dsp:nvSpPr>
        <dsp:cNvPr id="0" name=""/>
        <dsp:cNvSpPr/>
      </dsp:nvSpPr>
      <dsp:spPr>
        <a:xfrm>
          <a:off x="1924268" y="1429"/>
          <a:ext cx="5496486" cy="5496486"/>
        </a:xfrm>
        <a:prstGeom prst="circularArrow">
          <a:avLst>
            <a:gd name="adj1" fmla="val 5202"/>
            <a:gd name="adj2" fmla="val 336028"/>
            <a:gd name="adj3" fmla="val 4014212"/>
            <a:gd name="adj4" fmla="val 1700316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1AEE1-E5E1-40C7-8EA7-04254C1C39F1}">
      <dsp:nvSpPr>
        <dsp:cNvPr id="0" name=""/>
        <dsp:cNvSpPr/>
      </dsp:nvSpPr>
      <dsp:spPr>
        <a:xfrm>
          <a:off x="3939401" y="4455067"/>
          <a:ext cx="1466219" cy="146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Lesson Planning</a:t>
          </a:r>
          <a:endParaRPr lang="en-US" sz="2400" kern="1200" dirty="0"/>
        </a:p>
      </dsp:txBody>
      <dsp:txXfrm>
        <a:off x="3939401" y="4455067"/>
        <a:ext cx="1466219" cy="1466219"/>
      </dsp:txXfrm>
    </dsp:sp>
    <dsp:sp modelId="{381F8C40-FD05-4FD9-820B-EF281D0070A9}">
      <dsp:nvSpPr>
        <dsp:cNvPr id="0" name=""/>
        <dsp:cNvSpPr/>
      </dsp:nvSpPr>
      <dsp:spPr>
        <a:xfrm>
          <a:off x="1924268" y="1429"/>
          <a:ext cx="5496486" cy="5496486"/>
        </a:xfrm>
        <a:prstGeom prst="circularArrow">
          <a:avLst>
            <a:gd name="adj1" fmla="val 5202"/>
            <a:gd name="adj2" fmla="val 336028"/>
            <a:gd name="adj3" fmla="val 8849732"/>
            <a:gd name="adj4" fmla="val 6449760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1A66F-A7EE-4427-9E78-9797F3838AF1}">
      <dsp:nvSpPr>
        <dsp:cNvPr id="0" name=""/>
        <dsp:cNvSpPr/>
      </dsp:nvSpPr>
      <dsp:spPr>
        <a:xfrm>
          <a:off x="869549" y="3153335"/>
          <a:ext cx="2967614" cy="69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Instruction</a:t>
          </a:r>
          <a:endParaRPr lang="en-US" sz="2400" kern="1200" dirty="0"/>
        </a:p>
      </dsp:txBody>
      <dsp:txXfrm>
        <a:off x="869549" y="3153335"/>
        <a:ext cx="2967614" cy="699753"/>
      </dsp:txXfrm>
    </dsp:sp>
    <dsp:sp modelId="{7544FCBB-9159-4889-B21D-74E73AB44FA1}">
      <dsp:nvSpPr>
        <dsp:cNvPr id="0" name=""/>
        <dsp:cNvSpPr/>
      </dsp:nvSpPr>
      <dsp:spPr>
        <a:xfrm>
          <a:off x="1917876" y="-34960"/>
          <a:ext cx="5496486" cy="5496486"/>
        </a:xfrm>
        <a:prstGeom prst="circularArrow">
          <a:avLst>
            <a:gd name="adj1" fmla="val 5202"/>
            <a:gd name="adj2" fmla="val 336028"/>
            <a:gd name="adj3" fmla="val 12527262"/>
            <a:gd name="adj4" fmla="val 10176205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9122-8422-40A5-886F-DDFB052371CD}">
      <dsp:nvSpPr>
        <dsp:cNvPr id="0" name=""/>
        <dsp:cNvSpPr/>
      </dsp:nvSpPr>
      <dsp:spPr>
        <a:xfrm>
          <a:off x="2208383" y="390853"/>
          <a:ext cx="1756032" cy="9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Student Learning</a:t>
          </a:r>
          <a:endParaRPr lang="en-US" sz="2400" kern="1200" dirty="0"/>
        </a:p>
      </dsp:txBody>
      <dsp:txXfrm>
        <a:off x="2208383" y="390853"/>
        <a:ext cx="1756032" cy="945169"/>
      </dsp:txXfrm>
    </dsp:sp>
    <dsp:sp modelId="{09CB3AD6-2247-472B-AEDF-06CDCAD85DE9}">
      <dsp:nvSpPr>
        <dsp:cNvPr id="0" name=""/>
        <dsp:cNvSpPr/>
      </dsp:nvSpPr>
      <dsp:spPr>
        <a:xfrm>
          <a:off x="1904559" y="-19773"/>
          <a:ext cx="5496486" cy="5496486"/>
        </a:xfrm>
        <a:prstGeom prst="circularArrow">
          <a:avLst>
            <a:gd name="adj1" fmla="val 5202"/>
            <a:gd name="adj2" fmla="val 336028"/>
            <a:gd name="adj3" fmla="val 17935420"/>
            <a:gd name="adj4" fmla="val 15207670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A5029-1CEE-4832-A05E-A8B6B11AD5BC}" type="datetimeFigureOut">
              <a:rPr lang="en-US" smtClean="0"/>
              <a:t>2/9/14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C3D9C-CF1E-4C0C-B9AF-657B82638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18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8C1E44F-34B9-B148-8A18-863C9A813822}" type="datetimeFigureOut">
              <a:rPr lang="en-US" smtClean="0"/>
              <a:pPr/>
              <a:t>2/9/14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D288CFE-A72B-C242-862A-FC8ACD216B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1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28C6C-EF3E-7B48-9B3D-7DEB54A4EE40}" type="slidenum">
              <a:rPr lang="en-US">
                <a:latin typeface="Arial" pitchFamily="-106" charset="0"/>
              </a:rPr>
              <a:pPr/>
              <a:t>1</a:t>
            </a:fld>
            <a:endParaRPr lang="en-US" dirty="0">
              <a:latin typeface="Arial" pitchFamily="-106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72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628650" lvl="1" indent="-171450">
              <a:lnSpc>
                <a:spcPct val="115000"/>
              </a:lnSpc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81000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For expanded version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3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40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88C81-B144-4DCA-B7A1-060746725F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69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A10D1-229E-B24A-B55B-FEA3EAC6587B}" type="slidenum">
              <a:rPr lang="en-US"/>
              <a:pPr/>
              <a:t>14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81000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For expanded version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52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39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88C81-B144-4DCA-B7A1-060746725F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69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74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5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February 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52BB2-B4AF-4B3E-B67C-6FF307027735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2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99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65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81000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For expanded version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21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17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88C81-B144-4DCA-B7A1-060746725F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69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39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81000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For expanded version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19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21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88C81-B144-4DCA-B7A1-060746725F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6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February 2011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E33D6-18AB-4C99-BEDA-16C04B5592C4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70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2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48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81001"/>
            <a:ext cx="3143250" cy="37343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For expanded version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394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81000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For expanded version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19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14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88C81-B144-4DCA-B7A1-060746725F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696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81001"/>
            <a:ext cx="3143250" cy="37343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For expanded version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39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81000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For expanded version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192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1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79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061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24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305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64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308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308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A6D95-0CD9-4B27-A2C1-7749373A7268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8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7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43050" lvl="3" indent="-171450">
              <a:buFont typeface="Arial" pitchFamily="34" charset="0"/>
              <a:buChar char="•"/>
            </a:pP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3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BDBC3-6C92-E94C-A7BC-64F2A49CD975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8CFE-A72B-C242-862A-FC8ACD216BB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3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rebuchet MS" pitchFamily="-111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rebuchet MS" pitchFamily="34" charset="0"/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A8885-8E94-D746-BCF1-99155C3C6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A8885-8E94-D746-BCF1-99155C3C6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A8885-8E94-D746-BCF1-99155C3C6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A8885-8E94-D746-BCF1-99155C3C6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A8885-8E94-D746-BCF1-99155C3C6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A8885-8E94-D746-BCF1-99155C3C6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A8885-8E94-D746-BCF1-99155C3C6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A8885-8E94-D746-BCF1-99155C3C6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A8885-8E94-D746-BCF1-99155C3C6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A8885-8E94-D746-BCF1-99155C3C6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A8885-8E94-D746-BCF1-99155C3C6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1" charset="0"/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111" charset="0"/>
              </a:defRPr>
            </a:lvl1pPr>
          </a:lstStyle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1" charset="0"/>
              </a:defRPr>
            </a:lvl1pPr>
          </a:lstStyle>
          <a:p>
            <a:fld id="{B4BA8885-8E94-D746-BCF1-99155C3C6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034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rebuchet MS" pitchFamily="-111" charset="0"/>
            </a:endParaRPr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10" charset="2"/>
        <a:buChar char="n"/>
        <a:defRPr sz="3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110" charset="2"/>
        <a:buChar char="q"/>
        <a:defRPr sz="2600">
          <a:solidFill>
            <a:schemeClr val="tx1"/>
          </a:solidFill>
          <a:latin typeface="+mn-lt"/>
          <a:ea typeface="ＭＳ Ｐゴシック" pitchFamily="-111" charset="-128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10" charset="2"/>
        <a:buChar char="n"/>
        <a:defRPr sz="2200">
          <a:solidFill>
            <a:schemeClr val="tx1"/>
          </a:solidFill>
          <a:latin typeface="+mn-lt"/>
          <a:ea typeface="ＭＳ Ｐゴシック" pitchFamily="-111" charset="-128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10" charset="2"/>
        <a:buChar char="q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www.ideapartnership.org/media/documents/CCSS-Collection/ccss_resources4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" TargetMode="External"/><Relationship Id="rId4" Type="http://schemas.openxmlformats.org/officeDocument/2006/relationships/hyperlink" Target="http://www.parcconline.org/" TargetMode="External"/><Relationship Id="rId5" Type="http://schemas.openxmlformats.org/officeDocument/2006/relationships/hyperlink" Target="http://www.smarterbalanced.org/" TargetMode="External"/><Relationship Id="rId6" Type="http://schemas.openxmlformats.org/officeDocument/2006/relationships/hyperlink" Target="http://www.dynamiclearningmap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cpartners.org/news" TargetMode="External"/><Relationship Id="rId4" Type="http://schemas.openxmlformats.org/officeDocument/2006/relationships/hyperlink" Target="http://www.assets.wceruw.org/" TargetMode="External"/><Relationship Id="rId5" Type="http://schemas.openxmlformats.org/officeDocument/2006/relationships/hyperlink" Target="http://www.elpa21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28750"/>
            <a:ext cx="7623175" cy="201769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/>
              <a:t>Assessments </a:t>
            </a:r>
            <a:br>
              <a:rPr lang="en-US" b="1" dirty="0" smtClean="0"/>
            </a:br>
            <a:r>
              <a:rPr lang="en-US" sz="2800" i="1" dirty="0" smtClean="0"/>
              <a:t>aligned to 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600" b="1" smtClean="0">
                <a:cs typeface="Arial" pitchFamily="34" charset="0"/>
              </a:rPr>
              <a:t>Common Core </a:t>
            </a:r>
            <a:r>
              <a:rPr lang="en-US" sz="3600" b="1" dirty="0" smtClean="0">
                <a:cs typeface="Arial" pitchFamily="34" charset="0"/>
              </a:rPr>
              <a:t>State Standards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 smtClean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9F010D2-097B-8241-A0FA-621CA0ACA1C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3255" name="Picture 4" descr="idw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6841" y="4920566"/>
            <a:ext cx="12684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5" descr="IDEA Partnership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051172"/>
            <a:ext cx="1581150" cy="97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6" descr="NASDSE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3700" y="4913477"/>
            <a:ext cx="1625421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aron\Documents\Scanned Documents\Image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546141"/>
            <a:ext cx="6534150" cy="46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59533"/>
          </a:xfrm>
        </p:spPr>
        <p:txBody>
          <a:bodyPr/>
          <a:lstStyle/>
          <a:p>
            <a:pPr algn="r"/>
            <a:r>
              <a:rPr lang="en-US" sz="4000" dirty="0" smtClean="0">
                <a:latin typeface="Trebuchet MS" pitchFamily="34" charset="0"/>
              </a:rPr>
              <a:t>PARCC States					   </a:t>
            </a:r>
            <a:r>
              <a:rPr lang="en-US" sz="4000" dirty="0" smtClean="0">
                <a:solidFill>
                  <a:schemeClr val="bg1"/>
                </a:solidFill>
                <a:latin typeface="Trebuchet MS" pitchFamily="34" charset="0"/>
              </a:rPr>
              <a:t>x</a:t>
            </a:r>
            <a:r>
              <a:rPr lang="en-US" sz="4000" dirty="0" smtClean="0">
                <a:latin typeface="Trebuchet MS" pitchFamily="34" charset="0"/>
              </a:rPr>
              <a:t>        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2800" dirty="0">
                <a:latin typeface="+mn-lt"/>
              </a:rPr>
              <a:t>Partnership for Assessment </a:t>
            </a:r>
            <a:r>
              <a:rPr lang="en-US" sz="2800" dirty="0" smtClean="0">
                <a:latin typeface="+mn-lt"/>
              </a:rPr>
              <a:t>                                  of Readiness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for </a:t>
            </a:r>
            <a:r>
              <a:rPr lang="en-US" sz="2800" dirty="0">
                <a:latin typeface="+mn-lt"/>
              </a:rPr>
              <a:t>College and Careers </a:t>
            </a:r>
            <a:endParaRPr lang="en-US" sz="3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43825" y="2869763"/>
            <a:ext cx="5143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8850" y="3608427"/>
            <a:ext cx="5143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2625" y="3239095"/>
            <a:ext cx="51434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2625" y="3888343"/>
            <a:ext cx="5143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3050" y="4415314"/>
            <a:ext cx="58102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062" y="4678918"/>
            <a:ext cx="5143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1850" y="4073009"/>
            <a:ext cx="6286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3775" y="3423761"/>
            <a:ext cx="5905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5875" y="4050268"/>
            <a:ext cx="5143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3675" y="3977759"/>
            <a:ext cx="5143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AZ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5048250"/>
            <a:ext cx="5143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6249" y="2598777"/>
            <a:ext cx="59055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5150" y="2598777"/>
            <a:ext cx="5143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4650" y="2968109"/>
            <a:ext cx="5143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3149" y="3158609"/>
            <a:ext cx="56197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6387" y="3375541"/>
            <a:ext cx="5143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9500" y="3158609"/>
            <a:ext cx="5143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NJ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96225" y="3379827"/>
            <a:ext cx="609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86650" y="3608427"/>
            <a:ext cx="51435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DC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9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958558"/>
          </a:xfrm>
        </p:spPr>
        <p:txBody>
          <a:bodyPr/>
          <a:lstStyle/>
          <a:p>
            <a:r>
              <a:rPr lang="en-US" sz="4000" dirty="0" smtClean="0">
                <a:latin typeface="Trebuchet MS" pitchFamily="34" charset="0"/>
                <a:cs typeface="Arial" pitchFamily="34" charset="0"/>
              </a:rPr>
              <a:t>PARCC Design </a:t>
            </a:r>
            <a:endParaRPr lang="en-US" sz="4000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/>
              <a:t>Summative assessments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Grades 3-8: end of year  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Grades 9-11: end </a:t>
            </a:r>
            <a:r>
              <a:rPr lang="en-US" sz="2400" dirty="0"/>
              <a:t>of </a:t>
            </a:r>
            <a:r>
              <a:rPr lang="en-US" sz="2400" dirty="0" smtClean="0"/>
              <a:t>course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Optional formative mid-year project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Online </a:t>
            </a:r>
            <a:r>
              <a:rPr lang="en-US" sz="2800" dirty="0"/>
              <a:t>technology 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Accessibility </a:t>
            </a:r>
            <a:r>
              <a:rPr lang="en-US" sz="2800" dirty="0"/>
              <a:t>for </a:t>
            </a:r>
            <a:r>
              <a:rPr lang="en-US" sz="2800" dirty="0" smtClean="0"/>
              <a:t>all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500" y="5865743"/>
            <a:ext cx="697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Source:  </a:t>
            </a:r>
            <a:r>
              <a:rPr lang="en-US" sz="1600" i="1" dirty="0" smtClean="0"/>
              <a:t>Coming together to raise achievement</a:t>
            </a:r>
            <a:r>
              <a:rPr lang="en-US" sz="1600" dirty="0" smtClean="0"/>
              <a:t>. June 2013. ETS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49288"/>
            <a:ext cx="83534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04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6050" y="685800"/>
            <a:ext cx="8997950" cy="5486400"/>
            <a:chOff x="916" y="2478"/>
            <a:chExt cx="14169" cy="7165"/>
          </a:xfrm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916" y="2478"/>
              <a:ext cx="14169" cy="7165"/>
            </a:xfrm>
            <a:prstGeom prst="rightArrow">
              <a:avLst>
                <a:gd name="adj1" fmla="val 35981"/>
                <a:gd name="adj2" fmla="val 42810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3242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rgbClr val="B8CFFF">
                <a:alpha val="50196"/>
              </a:srgb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SY 2011-12</a:t>
              </a:r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388"/>
                </a:spcAft>
              </a:pPr>
              <a:endParaRPr lang="en-US" sz="7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388"/>
                </a:spcAft>
              </a:pP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Development</a:t>
              </a:r>
              <a:r>
                <a:rPr lang="en-US" sz="1400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begins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endParaRPr lang="en-US" dirty="0">
                <a:cs typeface="Arial" pitchFamily="34" charset="0"/>
              </a:endParaRPr>
            </a:p>
          </p:txBody>
        </p:sp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5510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>
                  <a:latin typeface="Calibri" pitchFamily="34" charset="0"/>
                  <a:cs typeface="Arial" pitchFamily="34" charset="0"/>
                </a:rPr>
                <a:t>SY 2012-13</a:t>
              </a:r>
              <a:endParaRPr lang="en-US" sz="1200" b="1" i="1" dirty="0"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788"/>
                </a:spcAft>
              </a:pPr>
              <a:r>
                <a:rPr lang="en-US" sz="1400" b="1" dirty="0">
                  <a:latin typeface="Calibri" pitchFamily="34" charset="0"/>
                  <a:cs typeface="Arial" pitchFamily="34" charset="0"/>
                </a:rPr>
                <a:t>First year pilot/field testing and related research and data collection</a:t>
              </a:r>
              <a:endParaRPr lang="en-US" sz="2000" dirty="0">
                <a:cs typeface="Arial" pitchFamily="34" charset="0"/>
              </a:endParaRPr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7864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SY 2013-14</a:t>
              </a:r>
            </a:p>
            <a:p>
              <a:pPr algn="ctr">
                <a:spcAft>
                  <a:spcPts val="788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Second year pilot/field testing and related research and data collection</a:t>
              </a:r>
              <a:endParaRPr lang="en-US" sz="2000" dirty="0">
                <a:cs typeface="Arial" pitchFamily="34" charset="0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10226" y="4800"/>
              <a:ext cx="2088" cy="2547"/>
            </a:xfrm>
            <a:prstGeom prst="roundRect">
              <a:avLst>
                <a:gd name="adj" fmla="val 22454"/>
              </a:avLst>
            </a:prstGeom>
            <a:solidFill>
              <a:schemeClr val="tx2">
                <a:lumMod val="75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SY 2014-15</a:t>
              </a:r>
            </a:p>
            <a:p>
              <a:pPr algn="ctr">
                <a:spcBef>
                  <a:spcPts val="600"/>
                </a:spcBef>
                <a:spcAft>
                  <a:spcPts val="788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Full administration of PARCC assessments</a:t>
              </a:r>
              <a:endParaRPr lang="en-US" sz="14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  <a:p>
              <a:endParaRPr lang="en-US" dirty="0">
                <a:cs typeface="Arial" pitchFamily="34" charset="0"/>
              </a:endParaRPr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916" y="4800"/>
              <a:ext cx="2156" cy="2547"/>
            </a:xfrm>
            <a:prstGeom prst="roundRect">
              <a:avLst>
                <a:gd name="adj" fmla="val 16667"/>
              </a:avLst>
            </a:prstGeom>
            <a:solidFill>
              <a:srgbClr val="B8CFFF"/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588"/>
                </a:spcAft>
              </a:pPr>
              <a:r>
                <a:rPr lang="en-US" sz="1200" b="1" i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SY 2010-11</a:t>
              </a:r>
            </a:p>
            <a:p>
              <a:pPr algn="ctr"/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588"/>
                </a:spcAft>
              </a:pP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Launch and design phase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12546" y="4800"/>
              <a:ext cx="2088" cy="2547"/>
            </a:xfrm>
            <a:prstGeom prst="roundRect">
              <a:avLst>
                <a:gd name="adj" fmla="val 22454"/>
              </a:avLst>
            </a:prstGeom>
            <a:solidFill>
              <a:schemeClr val="tx2">
                <a:lumMod val="5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600"/>
                </a:spcAft>
              </a:pPr>
              <a:r>
                <a:rPr lang="en-US" sz="1200" b="1" i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Summer 2015</a:t>
              </a:r>
              <a:endParaRPr lang="en-US" sz="1200" b="1" i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788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Set achievement levels, including college-ready performance levels</a:t>
              </a:r>
              <a:endParaRPr lang="en-US" sz="2000" dirty="0">
                <a:cs typeface="Arial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277814"/>
            <a:ext cx="8229600" cy="9585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4000" dirty="0" smtClean="0">
                <a:latin typeface="Trebuchet MS" pitchFamily="34" charset="0"/>
                <a:cs typeface="Arial" pitchFamily="34" charset="0"/>
              </a:rPr>
              <a:t>PARCC Timeline  </a:t>
            </a:r>
            <a:endParaRPr lang="en-US" sz="4000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3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latin typeface="Trebuchet MS" pitchFamily="34" charset="0"/>
              </a:rPr>
              <a:t>SBAC</a:t>
            </a:r>
            <a:r>
              <a:rPr lang="en-US" sz="4900" dirty="0" smtClean="0">
                <a:latin typeface="Trebuchet MS" pitchFamily="34" charset="0"/>
              </a:rPr>
              <a:t> </a:t>
            </a:r>
            <a:r>
              <a:rPr lang="en-US" sz="4400" dirty="0" smtClean="0">
                <a:latin typeface="Trebuchet MS" pitchFamily="34" charset="0"/>
              </a:rPr>
              <a:t>States			</a:t>
            </a:r>
            <a:r>
              <a:rPr lang="en-US" sz="4400" dirty="0" smtClean="0">
                <a:solidFill>
                  <a:schemeClr val="bg1"/>
                </a:solidFill>
                <a:latin typeface="Trebuchet MS" pitchFamily="34" charset="0"/>
              </a:rPr>
              <a:t>   </a:t>
            </a:r>
            <a:r>
              <a:rPr lang="en-US" sz="4400" dirty="0" err="1" smtClean="0">
                <a:solidFill>
                  <a:schemeClr val="bg1"/>
                </a:solidFill>
                <a:latin typeface="Trebuchet MS" pitchFamily="34" charset="0"/>
              </a:rPr>
              <a:t>vvvjhhhhhhh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       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             </a:t>
            </a:r>
            <a:r>
              <a:rPr lang="en-US" sz="3100" dirty="0" smtClean="0">
                <a:latin typeface="+mn-lt"/>
              </a:rPr>
              <a:t>Smarter </a:t>
            </a:r>
            <a:r>
              <a:rPr lang="en-US" sz="3100" dirty="0">
                <a:latin typeface="+mn-lt"/>
              </a:rPr>
              <a:t>Balanced Assessment </a:t>
            </a:r>
            <a:r>
              <a:rPr lang="en-US" sz="3100" dirty="0" smtClean="0">
                <a:latin typeface="+mn-lt"/>
              </a:rPr>
              <a:t>Consortium</a:t>
            </a:r>
            <a:endParaRPr lang="en-US" sz="2700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9" y="1535270"/>
            <a:ext cx="7034212" cy="46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itchFamily="34" charset="0"/>
                <a:cs typeface="Arial" pitchFamily="34" charset="0"/>
              </a:rPr>
              <a:t>SBAC </a:t>
            </a:r>
            <a:r>
              <a:rPr lang="en-US" sz="4000" dirty="0">
                <a:latin typeface="Trebuchet MS" pitchFamily="34" charset="0"/>
                <a:cs typeface="Arial" pitchFamily="34" charset="0"/>
              </a:rPr>
              <a:t>Design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SzPct val="125000"/>
              <a:buFont typeface="Wingdings" pitchFamily="2" charset="2"/>
              <a:buChar char="§"/>
            </a:pPr>
            <a:r>
              <a:rPr lang="en-US" sz="2800" dirty="0"/>
              <a:t>Summative assessments</a:t>
            </a:r>
          </a:p>
          <a:p>
            <a:pPr lvl="1"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/>
              <a:t>Grades 3-8 and high school </a:t>
            </a:r>
            <a:endParaRPr lang="en-US" sz="24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In </a:t>
            </a:r>
            <a:r>
              <a:rPr lang="en-US" sz="2400" dirty="0"/>
              <a:t>last 12 weeks of school year</a:t>
            </a:r>
          </a:p>
          <a:p>
            <a:pPr>
              <a:spcAft>
                <a:spcPts val="1200"/>
              </a:spcAft>
              <a:buSzPct val="125000"/>
              <a:buFont typeface="Wingdings" pitchFamily="2" charset="2"/>
              <a:buChar char="§"/>
            </a:pPr>
            <a:r>
              <a:rPr lang="en-US" sz="2800" dirty="0"/>
              <a:t>Optional  formative assessments</a:t>
            </a:r>
          </a:p>
          <a:p>
            <a:pPr>
              <a:spcAft>
                <a:spcPts val="1200"/>
              </a:spcAft>
              <a:buSzPct val="125000"/>
              <a:buFont typeface="Wingdings" pitchFamily="2" charset="2"/>
              <a:buChar char="§"/>
            </a:pPr>
            <a:r>
              <a:rPr lang="en-US" sz="2800" dirty="0" smtClean="0"/>
              <a:t>Computer </a:t>
            </a:r>
            <a:r>
              <a:rPr lang="en-US" sz="2800" dirty="0"/>
              <a:t>adaptive </a:t>
            </a:r>
            <a:r>
              <a:rPr lang="en-US" sz="2800" dirty="0" smtClean="0"/>
              <a:t>testing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500" y="5865743"/>
            <a:ext cx="697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Source:  </a:t>
            </a:r>
            <a:r>
              <a:rPr lang="en-US" sz="1600" i="1" dirty="0" smtClean="0"/>
              <a:t>Coming together to raise achievement</a:t>
            </a:r>
            <a:r>
              <a:rPr lang="en-US" sz="1600" dirty="0" smtClean="0"/>
              <a:t>. June2013. ETS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6493"/>
            <a:ext cx="83439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57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6050" y="685800"/>
            <a:ext cx="8997950" cy="5486400"/>
            <a:chOff x="916" y="2478"/>
            <a:chExt cx="14169" cy="7165"/>
          </a:xfrm>
          <a:solidFill>
            <a:schemeClr val="accent5">
              <a:lumMod val="75000"/>
            </a:schemeClr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916" y="2478"/>
              <a:ext cx="14169" cy="7165"/>
            </a:xfrm>
            <a:prstGeom prst="rightArrow">
              <a:avLst>
                <a:gd name="adj1" fmla="val 35981"/>
                <a:gd name="adj2" fmla="val 42810"/>
              </a:avLst>
            </a:prstGeom>
            <a:grpFill/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3242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rgbClr val="B8CFFF">
                <a:alpha val="50196"/>
              </a:srgb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2011</a:t>
              </a:r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388"/>
                </a:spcAft>
              </a:pPr>
              <a:endParaRPr lang="en-US" sz="7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388"/>
                </a:spcAft>
              </a:pP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Item specifications developed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endParaRPr lang="en-US" dirty="0">
                <a:cs typeface="Arial" pitchFamily="34" charset="0"/>
              </a:endParaRPr>
            </a:p>
          </p:txBody>
        </p:sp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5510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 smtClean="0">
                  <a:latin typeface="Calibri" pitchFamily="34" charset="0"/>
                  <a:cs typeface="Arial" pitchFamily="34" charset="0"/>
                </a:rPr>
                <a:t>2012</a:t>
              </a:r>
              <a:endParaRPr lang="en-US" sz="1200" b="1" i="1" dirty="0"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788"/>
                </a:spcAft>
              </a:pPr>
              <a:r>
                <a:rPr lang="en-US" sz="1400" b="1" dirty="0" smtClean="0">
                  <a:latin typeface="Calibri" pitchFamily="34" charset="0"/>
                  <a:cs typeface="Arial" pitchFamily="34" charset="0"/>
                </a:rPr>
                <a:t>Item development activities completed; item pool available for administration</a:t>
              </a:r>
              <a:endParaRPr lang="en-US" sz="2000" dirty="0">
                <a:cs typeface="Arial" pitchFamily="34" charset="0"/>
              </a:endParaRPr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7864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2013</a:t>
              </a:r>
            </a:p>
            <a:p>
              <a:pPr algn="ctr">
                <a:spcAft>
                  <a:spcPts val="788"/>
                </a:spcAft>
              </a:pPr>
              <a:endParaRPr lang="en-US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788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Field testing of adaptive summative items</a:t>
              </a:r>
              <a:endParaRPr lang="en-US" sz="2000" dirty="0">
                <a:cs typeface="Arial" pitchFamily="34" charset="0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10226" y="4800"/>
              <a:ext cx="2088" cy="2547"/>
            </a:xfrm>
            <a:prstGeom prst="roundRect">
              <a:avLst>
                <a:gd name="adj" fmla="val 22454"/>
              </a:avLst>
            </a:prstGeom>
            <a:solidFill>
              <a:schemeClr val="tx2">
                <a:lumMod val="75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2014</a:t>
              </a:r>
              <a:endParaRPr lang="en-US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788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Preliminary summative achievement standards proposed</a:t>
              </a:r>
              <a:endParaRPr lang="en-US" sz="14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  <a:p>
              <a:endParaRPr lang="en-US" dirty="0">
                <a:cs typeface="Arial" pitchFamily="34" charset="0"/>
              </a:endParaRPr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916" y="4800"/>
              <a:ext cx="2156" cy="25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588"/>
                </a:spcAft>
              </a:pPr>
              <a:r>
                <a:rPr lang="en-US" sz="1200" b="1" i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2010</a:t>
              </a:r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algn="ctr"/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588"/>
                </a:spcAft>
              </a:pP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Tools, processes and practices development begins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12546" y="4800"/>
              <a:ext cx="2088" cy="2547"/>
            </a:xfrm>
            <a:prstGeom prst="roundRect">
              <a:avLst>
                <a:gd name="adj" fmla="val 22454"/>
              </a:avLst>
            </a:prstGeom>
            <a:solidFill>
              <a:schemeClr val="tx2">
                <a:lumMod val="5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600"/>
                </a:spcAft>
              </a:pPr>
              <a:r>
                <a:rPr lang="en-US" sz="1200" b="1" i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2015</a:t>
              </a:r>
              <a:endParaRPr lang="en-US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788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Operational summative assessment; verification of achievement standards</a:t>
              </a:r>
              <a:endParaRPr lang="en-US" sz="2000" dirty="0">
                <a:cs typeface="Arial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4000" dirty="0" smtClean="0">
                <a:latin typeface="Trebuchet MS" pitchFamily="34" charset="0"/>
              </a:rPr>
              <a:t>SBAC Timeline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similarities…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Summative assessments</a:t>
            </a:r>
          </a:p>
          <a:p>
            <a:pPr lvl="1"/>
            <a:r>
              <a:rPr lang="en-US" dirty="0" smtClean="0"/>
              <a:t>Online </a:t>
            </a:r>
          </a:p>
          <a:p>
            <a:pPr lvl="1"/>
            <a:r>
              <a:rPr lang="en-US" dirty="0" smtClean="0"/>
              <a:t>Grades 3-8 and high school in ELA and Math</a:t>
            </a:r>
          </a:p>
          <a:p>
            <a:pPr lvl="1"/>
            <a:r>
              <a:rPr lang="en-US" dirty="0" smtClean="0"/>
              <a:t>Mix of item types</a:t>
            </a:r>
          </a:p>
          <a:p>
            <a:pPr lvl="1"/>
            <a:r>
              <a:rPr lang="en-US" dirty="0" smtClean="0"/>
              <a:t>Two components; administered end of year</a:t>
            </a:r>
          </a:p>
          <a:p>
            <a:pPr lvl="2"/>
            <a:r>
              <a:rPr lang="en-US" dirty="0" smtClean="0"/>
              <a:t>Performance-based assessments</a:t>
            </a:r>
          </a:p>
          <a:p>
            <a:pPr lvl="2"/>
            <a:r>
              <a:rPr lang="en-US" dirty="0" smtClean="0"/>
              <a:t>End-of-year comprehensive assessments</a:t>
            </a:r>
          </a:p>
          <a:p>
            <a:pPr lvl="1"/>
            <a:r>
              <a:rPr lang="en-US" dirty="0" smtClean="0"/>
              <a:t>Electronic and human scoring; two-week return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5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similarities… </a:t>
            </a:r>
            <a:r>
              <a:rPr lang="en-US" sz="2800" i="1" dirty="0" smtClean="0"/>
              <a:t>(continued)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</a:p>
          <a:p>
            <a:pPr lvl="1"/>
            <a:r>
              <a:rPr lang="en-US" dirty="0" smtClean="0"/>
              <a:t>Practice tests</a:t>
            </a:r>
          </a:p>
          <a:p>
            <a:pPr lvl="1"/>
            <a:r>
              <a:rPr lang="en-US" dirty="0" smtClean="0"/>
              <a:t>Optional interim assessments</a:t>
            </a:r>
          </a:p>
          <a:p>
            <a:pPr lvl="1"/>
            <a:r>
              <a:rPr lang="en-US" dirty="0" smtClean="0"/>
              <a:t>Professional development modules</a:t>
            </a:r>
          </a:p>
          <a:p>
            <a:pPr lvl="1"/>
            <a:r>
              <a:rPr lang="en-US" dirty="0" smtClean="0"/>
              <a:t>Formative items/tasks for classroom use</a:t>
            </a:r>
          </a:p>
          <a:p>
            <a:pPr lvl="1"/>
            <a:r>
              <a:rPr lang="en-US" dirty="0" smtClean="0"/>
              <a:t>Online reporting suite</a:t>
            </a:r>
          </a:p>
          <a:p>
            <a:pPr lvl="1"/>
            <a:r>
              <a:rPr lang="en-US" dirty="0" smtClean="0"/>
              <a:t>Digital library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7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IDEA Partnership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173D4-6CEF-4056-8C71-A31557B0BA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85799" y="2143124"/>
            <a:ext cx="7566379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65000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The IDEA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Partnership extends appreciation to, and acknowledges the contributions of, 29 cross-stakeholders representing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65000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13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Teachers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13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General Education Administrators,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13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Special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Education Administrators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13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Specialized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Instructional Support Providers,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13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Families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13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Higher Education,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13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Technical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Assistance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Providers, and 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13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Policymakers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130000"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65000"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from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15 states across the country, in the creation of this presentation.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50" name="Picture 6" descr="IDEA Partnershi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20415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January 2014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4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965"/>
            <a:ext cx="8229600" cy="728662"/>
          </a:xfrm>
        </p:spPr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Key differences…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835027"/>
            <a:ext cx="4040188" cy="639762"/>
          </a:xfrm>
        </p:spPr>
        <p:txBody>
          <a:bodyPr/>
          <a:lstStyle/>
          <a:p>
            <a:r>
              <a:rPr lang="en-US" dirty="0" smtClean="0"/>
              <a:t>PARCC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199" y="1601789"/>
            <a:ext cx="4187825" cy="3951288"/>
          </a:xfrm>
        </p:spPr>
        <p:txBody>
          <a:bodyPr/>
          <a:lstStyle/>
          <a:p>
            <a:r>
              <a:rPr lang="en-US" sz="2000" dirty="0" smtClean="0"/>
              <a:t>Fixed-form summative assessment</a:t>
            </a:r>
          </a:p>
          <a:p>
            <a:r>
              <a:rPr lang="en-US" sz="2000" dirty="0" smtClean="0"/>
              <a:t>PBA </a:t>
            </a:r>
          </a:p>
          <a:p>
            <a:pPr lvl="1"/>
            <a:r>
              <a:rPr lang="en-US" sz="1800" dirty="0" smtClean="0"/>
              <a:t>3 tasks for ELA</a:t>
            </a:r>
          </a:p>
          <a:p>
            <a:pPr lvl="1"/>
            <a:r>
              <a:rPr lang="en-US" sz="1800" dirty="0" smtClean="0"/>
              <a:t>1 task or more in math</a:t>
            </a:r>
            <a:endParaRPr lang="en-US" sz="1800" dirty="0"/>
          </a:p>
          <a:p>
            <a:r>
              <a:rPr lang="en-US" sz="2000" dirty="0" smtClean="0"/>
              <a:t>Retake opportunity</a:t>
            </a:r>
          </a:p>
          <a:p>
            <a:pPr lvl="1"/>
            <a:r>
              <a:rPr lang="en-US" sz="1800" dirty="0" smtClean="0"/>
              <a:t>Gr. 3-8: once</a:t>
            </a:r>
          </a:p>
          <a:p>
            <a:pPr lvl="1"/>
            <a:r>
              <a:rPr lang="en-US" sz="1800" dirty="0" smtClean="0"/>
              <a:t>HS: up to three times</a:t>
            </a:r>
          </a:p>
          <a:p>
            <a:r>
              <a:rPr lang="en-US" sz="2000" dirty="0" smtClean="0"/>
              <a:t>Paper &amp; pencil – available for 1 year and as an accommodation</a:t>
            </a:r>
          </a:p>
          <a:p>
            <a:r>
              <a:rPr lang="en-US" sz="2000" dirty="0" smtClean="0"/>
              <a:t>Required non-summative speaking and listening assessment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835027"/>
            <a:ext cx="4041775" cy="639762"/>
          </a:xfrm>
        </p:spPr>
        <p:txBody>
          <a:bodyPr/>
          <a:lstStyle/>
          <a:p>
            <a:r>
              <a:rPr lang="en-US" dirty="0" smtClean="0"/>
              <a:t>SBAC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601789"/>
            <a:ext cx="4270375" cy="3951288"/>
          </a:xfrm>
        </p:spPr>
        <p:txBody>
          <a:bodyPr/>
          <a:lstStyle/>
          <a:p>
            <a:r>
              <a:rPr lang="en-US" sz="2000" dirty="0" smtClean="0"/>
              <a:t>Computer adaptive summative assessment</a:t>
            </a:r>
          </a:p>
          <a:p>
            <a:r>
              <a:rPr lang="en-US" sz="2000" dirty="0"/>
              <a:t>PBA </a:t>
            </a:r>
          </a:p>
          <a:p>
            <a:pPr lvl="1"/>
            <a:r>
              <a:rPr lang="en-US" sz="1800" dirty="0" smtClean="0"/>
              <a:t>1 task </a:t>
            </a:r>
            <a:r>
              <a:rPr lang="en-US" sz="1800" dirty="0"/>
              <a:t>for ELA</a:t>
            </a:r>
          </a:p>
          <a:p>
            <a:pPr lvl="1"/>
            <a:r>
              <a:rPr lang="en-US" sz="1800" dirty="0"/>
              <a:t>1 task </a:t>
            </a:r>
            <a:r>
              <a:rPr lang="en-US" sz="1800" dirty="0" smtClean="0"/>
              <a:t>for math</a:t>
            </a:r>
            <a:endParaRPr lang="en-US" sz="1800" dirty="0"/>
          </a:p>
          <a:p>
            <a:r>
              <a:rPr lang="en-US" sz="2000" dirty="0" smtClean="0"/>
              <a:t>Retake </a:t>
            </a:r>
            <a:r>
              <a:rPr lang="en-US" sz="2000" dirty="0" err="1" smtClean="0"/>
              <a:t>opportunityfor</a:t>
            </a:r>
            <a:r>
              <a:rPr lang="en-US" sz="2000" dirty="0" smtClean="0"/>
              <a:t> test administration irregularity</a:t>
            </a:r>
          </a:p>
          <a:p>
            <a:r>
              <a:rPr lang="en-US" sz="2000" dirty="0"/>
              <a:t>Paper &amp; pencil – available for </a:t>
            </a:r>
            <a:r>
              <a:rPr lang="en-US" sz="2000" dirty="0" smtClean="0"/>
              <a:t>3 years </a:t>
            </a:r>
            <a:r>
              <a:rPr lang="en-US" sz="2000" dirty="0"/>
              <a:t>and as an accommodation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10649"/>
            <a:ext cx="2133600" cy="457200"/>
          </a:xfrm>
        </p:spPr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7225" y="6242401"/>
            <a:ext cx="2895600" cy="457200"/>
          </a:xfrm>
        </p:spPr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91601"/>
            <a:ext cx="2133600" cy="457200"/>
          </a:xfrm>
        </p:spPr>
        <p:txBody>
          <a:bodyPr/>
          <a:lstStyle/>
          <a:p>
            <a:fld id="{B4BA8885-8E94-D746-BCF1-99155C3C655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5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Assessments…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2014-15 implementation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1% of student population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Alternate achievement standards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Universal Design for Learning embedded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Technology use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Professional development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7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12736"/>
            <a:ext cx="8229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r"/>
            <a:r>
              <a:rPr lang="en-US" sz="4100" dirty="0" smtClean="0">
                <a:latin typeface="Trebuchet MS" pitchFamily="34" charset="0"/>
              </a:rPr>
              <a:t>DLM States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x        xx 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x 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</a:rPr>
              <a:t>xxxxxxxxxx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900" dirty="0" smtClean="0">
                <a:latin typeface="+mn-lt"/>
              </a:rPr>
              <a:t>Dynamic </a:t>
            </a:r>
            <a:r>
              <a:rPr lang="en-US" sz="2900" dirty="0">
                <a:latin typeface="+mn-lt"/>
              </a:rPr>
              <a:t>Learning Maps </a:t>
            </a:r>
            <a:r>
              <a:rPr lang="en-US" sz="2900" dirty="0" smtClean="0">
                <a:latin typeface="+mn-lt"/>
              </a:rPr>
              <a:t>                                         Alternate </a:t>
            </a:r>
            <a:r>
              <a:rPr lang="en-US" sz="2900" dirty="0">
                <a:latin typeface="+mn-lt"/>
              </a:rPr>
              <a:t>Assessment System Consortium </a:t>
            </a:r>
            <a:endParaRPr lang="en-US" sz="41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121189"/>
            <a:ext cx="6787127" cy="389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rebuchet MS" pitchFamily="34" charset="0"/>
                <a:cs typeface="Arial" charset="0"/>
              </a:rPr>
              <a:t>DLM Design</a:t>
            </a:r>
            <a:endParaRPr lang="en-US" sz="4000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5307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Common </a:t>
            </a:r>
            <a:r>
              <a:rPr lang="en-US" dirty="0"/>
              <a:t>Core Essential Elements (</a:t>
            </a:r>
            <a:r>
              <a:rPr lang="en-US" dirty="0" smtClean="0"/>
              <a:t>CCEE)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Learning maps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Dynamic </a:t>
            </a:r>
            <a:r>
              <a:rPr lang="en-US" dirty="0"/>
              <a:t>assessment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Universal Design for Learning concepts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Professional </a:t>
            </a:r>
            <a:r>
              <a:rPr lang="en-US" dirty="0"/>
              <a:t>development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500" y="5883445"/>
            <a:ext cx="697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Source:  </a:t>
            </a:r>
            <a:r>
              <a:rPr lang="en-US" sz="1600" i="1" dirty="0" smtClean="0"/>
              <a:t>Coming together to raise achievement</a:t>
            </a:r>
            <a:r>
              <a:rPr lang="en-US" sz="1600" dirty="0" smtClean="0"/>
              <a:t>. June 2013. ETS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814389"/>
            <a:ext cx="7990190" cy="430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57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6050" y="685800"/>
            <a:ext cx="8997950" cy="5486400"/>
            <a:chOff x="916" y="2478"/>
            <a:chExt cx="14169" cy="7165"/>
          </a:xfrm>
          <a:solidFill>
            <a:schemeClr val="accent5">
              <a:lumMod val="75000"/>
            </a:schemeClr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916" y="2478"/>
              <a:ext cx="14169" cy="7165"/>
            </a:xfrm>
            <a:prstGeom prst="rightArrow">
              <a:avLst>
                <a:gd name="adj1" fmla="val 35981"/>
                <a:gd name="adj2" fmla="val 42810"/>
              </a:avLst>
            </a:prstGeom>
            <a:grpFill/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3242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rgbClr val="B8CFFF">
                <a:alpha val="50196"/>
              </a:srgb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Jan-Mar ‘12</a:t>
              </a:r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388"/>
                </a:spcAft>
              </a:pPr>
              <a:endParaRPr lang="en-US" sz="7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388"/>
                </a:spcAft>
              </a:pP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CCEE and Achievement Level Descriptors developed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endParaRPr lang="en-US" dirty="0">
                <a:cs typeface="Arial" pitchFamily="34" charset="0"/>
              </a:endParaRPr>
            </a:p>
          </p:txBody>
        </p:sp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5510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 smtClean="0">
                  <a:latin typeface="Calibri" pitchFamily="34" charset="0"/>
                  <a:cs typeface="Arial" pitchFamily="34" charset="0"/>
                </a:rPr>
                <a:t>June-Sept ‘12</a:t>
              </a:r>
              <a:endParaRPr lang="en-US" sz="1200" b="1" i="1" dirty="0"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788"/>
                </a:spcAft>
              </a:pPr>
              <a:r>
                <a:rPr lang="en-US" sz="1400" b="1" dirty="0" smtClean="0">
                  <a:latin typeface="Calibri" pitchFamily="34" charset="0"/>
                  <a:cs typeface="Arial" pitchFamily="34" charset="0"/>
                </a:rPr>
                <a:t>Pilot testing; Learning Maps developed</a:t>
              </a:r>
              <a:endParaRPr lang="en-US" sz="2000" dirty="0">
                <a:cs typeface="Arial" pitchFamily="34" charset="0"/>
              </a:endParaRPr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7864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 err="1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Jy</a:t>
              </a:r>
              <a:r>
                <a:rPr lang="en-US" sz="1200" b="1" i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-Aug ‘14</a:t>
              </a:r>
              <a:endParaRPr lang="en-US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788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Software ready; instructionally Embedded Testing available</a:t>
              </a:r>
              <a:endParaRPr lang="en-US" sz="2000" dirty="0">
                <a:cs typeface="Arial" pitchFamily="34" charset="0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10226" y="4800"/>
              <a:ext cx="2088" cy="2547"/>
            </a:xfrm>
            <a:prstGeom prst="roundRect">
              <a:avLst>
                <a:gd name="adj" fmla="val 22454"/>
              </a:avLst>
            </a:prstGeom>
            <a:solidFill>
              <a:schemeClr val="tx2">
                <a:lumMod val="75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Spring ‘15</a:t>
              </a:r>
              <a:endParaRPr lang="en-US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788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Stand-alone Summative Test available</a:t>
              </a:r>
              <a:endParaRPr lang="en-US" sz="14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  <a:p>
              <a:endParaRPr lang="en-US" dirty="0">
                <a:cs typeface="Arial" pitchFamily="34" charset="0"/>
              </a:endParaRPr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916" y="4800"/>
              <a:ext cx="2156" cy="2547"/>
            </a:xfrm>
            <a:prstGeom prst="roundRect">
              <a:avLst>
                <a:gd name="adj" fmla="val 16667"/>
              </a:avLst>
            </a:prstGeom>
            <a:solidFill>
              <a:srgbClr val="B8CFFF"/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588"/>
                </a:spcAft>
              </a:pPr>
              <a:r>
                <a:rPr lang="en-US" sz="1200" b="1" i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2010-11</a:t>
              </a:r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algn="ctr"/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588"/>
                </a:spcAft>
              </a:pP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Work begins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12546" y="4800"/>
              <a:ext cx="2088" cy="2547"/>
            </a:xfrm>
            <a:prstGeom prst="roundRect">
              <a:avLst>
                <a:gd name="adj" fmla="val 22454"/>
              </a:avLst>
            </a:prstGeom>
            <a:solidFill>
              <a:schemeClr val="tx2">
                <a:lumMod val="5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600"/>
                </a:spcAft>
              </a:pPr>
              <a:r>
                <a:rPr lang="en-US" sz="1200" b="1" i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Fall ‘15</a:t>
              </a:r>
              <a:endParaRPr lang="en-US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788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Professional development program validated; evaluation of system</a:t>
              </a:r>
              <a:endParaRPr lang="en-US" sz="2000" dirty="0">
                <a:cs typeface="Arial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4000" dirty="0" smtClean="0">
                <a:latin typeface="Trebuchet MS" pitchFamily="34" charset="0"/>
              </a:rPr>
              <a:t>DLM Timeline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4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 smtClean="0">
                <a:latin typeface="Trebuchet MS" pitchFamily="34" charset="0"/>
              </a:rPr>
              <a:t>NCSC States               </a:t>
            </a:r>
            <a:r>
              <a:rPr lang="en-US" sz="4000" dirty="0" err="1" smtClean="0">
                <a:solidFill>
                  <a:schemeClr val="accent3"/>
                </a:solidFill>
                <a:latin typeface="Trebuchet MS" pitchFamily="34" charset="0"/>
              </a:rPr>
              <a:t>xxxxxxxxxxx</a:t>
            </a:r>
            <a:r>
              <a:rPr lang="en-US" sz="4000" dirty="0" smtClean="0">
                <a:solidFill>
                  <a:schemeClr val="accent3"/>
                </a:solidFill>
                <a:latin typeface="Trebuchet MS" pitchFamily="34" charset="0"/>
              </a:rPr>
              <a:t/>
            </a:r>
            <a:br>
              <a:rPr lang="en-US" sz="4000" dirty="0" smtClean="0">
                <a:solidFill>
                  <a:schemeClr val="accent3"/>
                </a:solidFill>
                <a:latin typeface="Trebuchet MS" pitchFamily="34" charset="0"/>
              </a:rPr>
            </a:br>
            <a:r>
              <a:rPr lang="en-US" sz="2800" dirty="0" smtClean="0">
                <a:latin typeface="Trebuchet MS" pitchFamily="34" charset="0"/>
              </a:rPr>
              <a:t>National </a:t>
            </a:r>
            <a:r>
              <a:rPr lang="en-US" sz="2800" dirty="0">
                <a:latin typeface="Trebuchet MS" pitchFamily="34" charset="0"/>
              </a:rPr>
              <a:t>Center </a:t>
            </a:r>
            <a:r>
              <a:rPr lang="en-US" sz="2800" dirty="0">
                <a:solidFill>
                  <a:srgbClr val="003399"/>
                </a:solidFill>
                <a:latin typeface="Trebuchet MS" pitchFamily="34" charset="0"/>
              </a:rPr>
              <a:t>and</a:t>
            </a:r>
            <a:r>
              <a:rPr lang="en-US" sz="2800" dirty="0">
                <a:latin typeface="Trebuchet MS" pitchFamily="34" charset="0"/>
              </a:rPr>
              <a:t> State </a:t>
            </a:r>
            <a:r>
              <a:rPr lang="en-US" sz="2800" dirty="0" smtClean="0">
                <a:latin typeface="Trebuchet MS" pitchFamily="34" charset="0"/>
              </a:rPr>
              <a:t>                        Collaborative </a:t>
            </a:r>
            <a:r>
              <a:rPr lang="en-US" sz="2800" dirty="0">
                <a:latin typeface="Trebuchet MS" pitchFamily="34" charset="0"/>
              </a:rPr>
              <a:t>Partnership </a:t>
            </a:r>
            <a:r>
              <a:rPr lang="en-US" sz="4000" dirty="0">
                <a:latin typeface="Trebuchet MS" pitchFamily="34" charset="0"/>
              </a:rPr>
              <a:t/>
            </a:r>
            <a:br>
              <a:rPr lang="en-US" sz="4000" dirty="0">
                <a:latin typeface="Trebuchet MS" pitchFamily="34" charset="0"/>
              </a:rPr>
            </a:br>
            <a:r>
              <a:rPr lang="en-US" sz="4000" dirty="0">
                <a:latin typeface="Trebuchet MS" pitchFamily="34" charset="0"/>
              </a:rPr>
              <a:t/>
            </a:r>
            <a:br>
              <a:rPr lang="en-US" sz="4000" dirty="0">
                <a:latin typeface="Trebuchet MS" pitchFamily="34" charset="0"/>
              </a:rPr>
            </a:br>
            <a:endParaRPr lang="en-US" sz="4000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14" y="1898757"/>
            <a:ext cx="5463262" cy="41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08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NCSC Design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Alternate assessment based on alternate achievement standards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Based on grade-level content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Different achievement expectations</a:t>
            </a:r>
          </a:p>
          <a:p>
            <a:pPr lvl="1"/>
            <a:r>
              <a:rPr lang="en-US" dirty="0" smtClean="0"/>
              <a:t>For students with significant cognitive disabilities</a:t>
            </a:r>
          </a:p>
          <a:p>
            <a:pPr lvl="1"/>
            <a:r>
              <a:rPr lang="en-US" dirty="0" smtClean="0"/>
              <a:t>Appropriately challenging</a:t>
            </a:r>
          </a:p>
          <a:p>
            <a:r>
              <a:rPr lang="en-US" dirty="0" smtClean="0"/>
              <a:t>Curriculum</a:t>
            </a:r>
            <a:r>
              <a:rPr lang="en-US" dirty="0"/>
              <a:t>, instruction, and professional development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1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500" y="5874306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Source:  </a:t>
            </a:r>
            <a:r>
              <a:rPr lang="en-US" i="1" dirty="0" smtClean="0"/>
              <a:t>Coming together to raise achievement</a:t>
            </a:r>
            <a:r>
              <a:rPr lang="en-US" dirty="0" smtClean="0"/>
              <a:t>. June 2013. ETS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77874"/>
            <a:ext cx="8154988" cy="484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57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6050" y="685800"/>
            <a:ext cx="8997950" cy="5486400"/>
            <a:chOff x="916" y="2478"/>
            <a:chExt cx="14169" cy="7165"/>
          </a:xfrm>
          <a:solidFill>
            <a:schemeClr val="accent5">
              <a:lumMod val="75000"/>
            </a:schemeClr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916" y="2478"/>
              <a:ext cx="14169" cy="7165"/>
            </a:xfrm>
            <a:prstGeom prst="rightArrow">
              <a:avLst>
                <a:gd name="adj1" fmla="val 35981"/>
                <a:gd name="adj2" fmla="val 42810"/>
              </a:avLst>
            </a:prstGeom>
            <a:grpFill/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3242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rgbClr val="B8CFFF">
                <a:alpha val="50196"/>
              </a:srgb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 err="1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Jy</a:t>
              </a:r>
              <a:r>
                <a:rPr lang="en-US" sz="1200" b="1" i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 – Dec ‘12</a:t>
              </a:r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388"/>
                </a:spcAft>
              </a:pPr>
              <a:endParaRPr lang="en-US" sz="7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388"/>
                </a:spcAft>
              </a:pP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Tool development</a:t>
              </a:r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and sample field testing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endParaRPr lang="en-US" dirty="0">
                <a:cs typeface="Arial" pitchFamily="34" charset="0"/>
              </a:endParaRPr>
            </a:p>
          </p:txBody>
        </p:sp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5510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 err="1" smtClean="0">
                  <a:latin typeface="Calibri" pitchFamily="34" charset="0"/>
                  <a:cs typeface="Arial" pitchFamily="34" charset="0"/>
                </a:rPr>
                <a:t>Ja</a:t>
              </a:r>
              <a:r>
                <a:rPr lang="en-US" sz="1200" b="1" i="1" dirty="0" smtClean="0">
                  <a:latin typeface="Calibri" pitchFamily="34" charset="0"/>
                  <a:cs typeface="Arial" pitchFamily="34" charset="0"/>
                </a:rPr>
                <a:t> – Je ‘13</a:t>
              </a:r>
              <a:endParaRPr lang="en-US" sz="1200" b="1" i="1" dirty="0"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788"/>
                </a:spcAft>
              </a:pPr>
              <a:r>
                <a:rPr lang="en-US" sz="1400" b="1" dirty="0" smtClean="0">
                  <a:latin typeface="Calibri" pitchFamily="34" charset="0"/>
                  <a:cs typeface="Arial" pitchFamily="34" charset="0"/>
                </a:rPr>
                <a:t>Revisions based on field test; integrate CIA training in states; accommodation manual</a:t>
              </a:r>
              <a:endParaRPr lang="en-US" sz="2000" dirty="0">
                <a:cs typeface="Arial" pitchFamily="34" charset="0"/>
              </a:endParaRPr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7864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SY 2013-14</a:t>
              </a:r>
            </a:p>
            <a:p>
              <a:pPr algn="ctr">
                <a:spcAft>
                  <a:spcPts val="788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Finalize test blueprint, items, and reporting system</a:t>
              </a:r>
              <a:endParaRPr lang="en-US" sz="2000" dirty="0">
                <a:cs typeface="Arial" pitchFamily="34" charset="0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10226" y="4800"/>
              <a:ext cx="2088" cy="2547"/>
            </a:xfrm>
            <a:prstGeom prst="roundRect">
              <a:avLst>
                <a:gd name="adj" fmla="val 22454"/>
              </a:avLst>
            </a:prstGeom>
            <a:solidFill>
              <a:schemeClr val="tx2">
                <a:lumMod val="75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 err="1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Ja</a:t>
              </a:r>
              <a:r>
                <a:rPr lang="en-US" sz="1200" b="1" i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-Se ‘14</a:t>
              </a:r>
              <a:endParaRPr lang="en-US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788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Field test all alt assess students; set cut scores; validation studies</a:t>
              </a:r>
              <a:endParaRPr lang="en-US" sz="14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  <a:p>
              <a:endParaRPr lang="en-US" dirty="0">
                <a:cs typeface="Arial" pitchFamily="34" charset="0"/>
              </a:endParaRPr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916" y="4800"/>
              <a:ext cx="2156" cy="2547"/>
            </a:xfrm>
            <a:prstGeom prst="roundRect">
              <a:avLst>
                <a:gd name="adj" fmla="val 16667"/>
              </a:avLst>
            </a:prstGeom>
            <a:solidFill>
              <a:srgbClr val="B8CFFF"/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588"/>
                </a:spcAft>
              </a:pPr>
              <a:r>
                <a:rPr lang="en-US" sz="1200" b="1" i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Oct ‘11 – Je ‘12</a:t>
              </a:r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algn="ctr"/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588"/>
                </a:spcAft>
              </a:pP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Launch and design </a:t>
              </a: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phase; including </a:t>
              </a:r>
              <a:r>
                <a:rPr lang="en-US" sz="1400" b="1" dirty="0" err="1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CoP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12546" y="4800"/>
              <a:ext cx="2088" cy="2547"/>
            </a:xfrm>
            <a:prstGeom prst="roundRect">
              <a:avLst>
                <a:gd name="adj" fmla="val 22454"/>
              </a:avLst>
            </a:prstGeom>
            <a:solidFill>
              <a:schemeClr val="tx2">
                <a:lumMod val="5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600"/>
                </a:spcAft>
              </a:pPr>
              <a:r>
                <a:rPr lang="en-US" sz="1200" b="1" i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SY 2014-15</a:t>
              </a:r>
            </a:p>
            <a:p>
              <a:pPr algn="ctr">
                <a:spcAft>
                  <a:spcPts val="788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Fully operational</a:t>
              </a:r>
              <a:endParaRPr lang="en-US" sz="2000" dirty="0">
                <a:cs typeface="Arial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4000" dirty="0" smtClean="0">
                <a:latin typeface="Trebuchet MS" pitchFamily="34" charset="0"/>
              </a:rPr>
              <a:t>NCSC Timeline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4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IDEA Partnership 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BF9B9-585C-463D-9135-1710907B0479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Trebuchet MS" pitchFamily="34" charset="0"/>
              </a:rPr>
              <a:t>Agenda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45307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3200" dirty="0" smtClean="0"/>
              <a:t>Common Core State Standards</a:t>
            </a:r>
          </a:p>
          <a:p>
            <a:pPr eaLnBrk="1" hangingPunct="1">
              <a:spcBef>
                <a:spcPts val="600"/>
              </a:spcBef>
            </a:pPr>
            <a:r>
              <a:rPr lang="en-US" sz="3200" dirty="0" smtClean="0"/>
              <a:t>Assessment development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General assessments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Alternate assessments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English </a:t>
            </a:r>
            <a:r>
              <a:rPr lang="en-US" sz="2800" smtClean="0"/>
              <a:t>Language Learner assessments</a:t>
            </a:r>
            <a:endParaRPr lang="en-US" sz="2800" dirty="0" smtClean="0"/>
          </a:p>
          <a:p>
            <a:pPr eaLnBrk="1" hangingPunct="1">
              <a:spcBef>
                <a:spcPts val="600"/>
              </a:spcBef>
            </a:pPr>
            <a:r>
              <a:rPr lang="en-US" sz="3200" dirty="0" smtClean="0"/>
              <a:t>Resources for more information</a:t>
            </a:r>
            <a:endParaRPr lang="en-US" sz="3200" dirty="0"/>
          </a:p>
          <a:p>
            <a:pPr marL="344487" lvl="1" indent="0" eaLnBrk="1" hangingPunct="1">
              <a:buNone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2014</a:t>
            </a:r>
            <a:endParaRPr lang="en-US" altLang="en-US" dirty="0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3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similarities…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assessment system</a:t>
            </a:r>
          </a:p>
          <a:p>
            <a:pPr lvl="1"/>
            <a:r>
              <a:rPr lang="en-US" dirty="0" smtClean="0"/>
              <a:t>Student response when possible</a:t>
            </a:r>
          </a:p>
          <a:p>
            <a:pPr lvl="1"/>
            <a:r>
              <a:rPr lang="en-US" dirty="0" smtClean="0"/>
              <a:t>Teacher management of data</a:t>
            </a:r>
          </a:p>
          <a:p>
            <a:r>
              <a:rPr lang="en-US" dirty="0" smtClean="0"/>
              <a:t>Attend to communication, sensory, and motor needs </a:t>
            </a:r>
          </a:p>
          <a:p>
            <a:r>
              <a:rPr lang="en-US" dirty="0" smtClean="0"/>
              <a:t>Professional development resources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IDEA Partnership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3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Key differences…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Common Core Essential Elements</a:t>
            </a:r>
          </a:p>
          <a:p>
            <a:r>
              <a:rPr lang="en-US" dirty="0" smtClean="0"/>
              <a:t>Embedded tasks	</a:t>
            </a:r>
          </a:p>
          <a:p>
            <a:pPr lvl="1"/>
            <a:r>
              <a:rPr lang="en-US" dirty="0" smtClean="0"/>
              <a:t>Series of 100 or more items/tasks throughout year</a:t>
            </a:r>
          </a:p>
          <a:p>
            <a:pPr lvl="1"/>
            <a:r>
              <a:rPr lang="en-US" dirty="0" smtClean="0"/>
              <a:t>5-10 minutes per task</a:t>
            </a:r>
          </a:p>
          <a:p>
            <a:r>
              <a:rPr lang="en-US" dirty="0" smtClean="0"/>
              <a:t>Optional stand-alone summative assessment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NCSC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Grade-level assessment content targets</a:t>
            </a:r>
          </a:p>
          <a:p>
            <a:r>
              <a:rPr lang="en-US" dirty="0" smtClean="0"/>
              <a:t>Trained teachers in each state to support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0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Language Proficiency					 Assessments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4400"/>
            <a:ext cx="8229600" cy="39465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Equitable </a:t>
            </a:r>
            <a:r>
              <a:rPr lang="en-US" dirty="0"/>
              <a:t>opportunities for English language learners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Assess English </a:t>
            </a:r>
            <a:r>
              <a:rPr lang="en-US" dirty="0"/>
              <a:t>language </a:t>
            </a:r>
            <a:r>
              <a:rPr lang="en-US" dirty="0" smtClean="0"/>
              <a:t>proficiency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Use of technology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7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 smtClean="0">
                <a:latin typeface="Trebuchet MS" pitchFamily="34" charset="0"/>
              </a:rPr>
              <a:t>ASSETS States             </a:t>
            </a:r>
            <a:r>
              <a:rPr lang="en-US" sz="4000" dirty="0" err="1" smtClean="0">
                <a:solidFill>
                  <a:schemeClr val="accent3"/>
                </a:solidFill>
                <a:latin typeface="Trebuchet MS" pitchFamily="34" charset="0"/>
              </a:rPr>
              <a:t>xxxxxxxxxxx</a:t>
            </a:r>
            <a:r>
              <a:rPr lang="en-US" sz="4000" dirty="0" smtClean="0">
                <a:solidFill>
                  <a:schemeClr val="accent3"/>
                </a:solidFill>
                <a:latin typeface="Trebuchet MS" pitchFamily="34" charset="0"/>
              </a:rPr>
              <a:t/>
            </a:r>
            <a:br>
              <a:rPr lang="en-US" sz="4000" dirty="0" smtClean="0">
                <a:solidFill>
                  <a:schemeClr val="accent3"/>
                </a:solidFill>
                <a:latin typeface="Trebuchet MS" pitchFamily="34" charset="0"/>
              </a:rPr>
            </a:br>
            <a:r>
              <a:rPr lang="en-US" sz="2800" dirty="0">
                <a:latin typeface="Trebuchet MS" pitchFamily="34" charset="0"/>
              </a:rPr>
              <a:t>Assessment Services Supporting ELs </a:t>
            </a:r>
            <a:r>
              <a:rPr lang="en-US" sz="2800" dirty="0" smtClean="0">
                <a:latin typeface="Trebuchet MS" pitchFamily="34" charset="0"/>
              </a:rPr>
              <a:t>                     through </a:t>
            </a:r>
            <a:r>
              <a:rPr lang="en-US" sz="2800" dirty="0">
                <a:latin typeface="Trebuchet MS" pitchFamily="34" charset="0"/>
              </a:rPr>
              <a:t>Technology </a:t>
            </a:r>
            <a:r>
              <a:rPr lang="en-US" sz="2800" dirty="0" smtClean="0">
                <a:latin typeface="Trebuchet MS" pitchFamily="34" charset="0"/>
              </a:rPr>
              <a:t>Systems</a:t>
            </a:r>
            <a:r>
              <a:rPr lang="en-US" sz="4000" dirty="0">
                <a:latin typeface="Trebuchet MS" pitchFamily="34" charset="0"/>
              </a:rPr>
              <a:t/>
            </a:r>
            <a:br>
              <a:rPr lang="en-US" sz="4000" dirty="0">
                <a:latin typeface="Trebuchet MS" pitchFamily="34" charset="0"/>
              </a:rPr>
            </a:br>
            <a:r>
              <a:rPr lang="en-US" sz="4000" dirty="0">
                <a:latin typeface="Trebuchet MS" pitchFamily="34" charset="0"/>
              </a:rPr>
              <a:t/>
            </a:r>
            <a:br>
              <a:rPr lang="en-US" sz="4000" dirty="0">
                <a:latin typeface="Trebuchet MS" pitchFamily="34" charset="0"/>
              </a:rPr>
            </a:br>
            <a:endParaRPr lang="en-US" sz="4000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13571"/>
            <a:ext cx="6419850" cy="41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74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ASSETS Design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Measure English language proficiency </a:t>
            </a:r>
            <a:r>
              <a:rPr lang="en-US" dirty="0" smtClean="0"/>
              <a:t>linked to Common </a:t>
            </a:r>
            <a:r>
              <a:rPr lang="en-US" dirty="0"/>
              <a:t>Core State Standards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K-12 assessments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Technology based </a:t>
            </a:r>
          </a:p>
          <a:p>
            <a:pPr>
              <a:spcAft>
                <a:spcPts val="600"/>
              </a:spcAft>
            </a:pPr>
            <a:r>
              <a:rPr lang="en-US" dirty="0"/>
              <a:t>Screeners for identification and placement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Interim </a:t>
            </a:r>
            <a:r>
              <a:rPr lang="en-US" dirty="0"/>
              <a:t>and annual assessments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2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5865743"/>
            <a:ext cx="697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Source:  </a:t>
            </a:r>
            <a:r>
              <a:rPr lang="en-US" sz="1600" i="1" dirty="0" smtClean="0"/>
              <a:t>Coming together to raise achievement</a:t>
            </a:r>
            <a:r>
              <a:rPr lang="en-US" sz="1600" dirty="0" smtClean="0"/>
              <a:t>. June 2013. ETS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5" y="762000"/>
            <a:ext cx="8178985" cy="470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57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6050" y="685800"/>
            <a:ext cx="8997950" cy="5486400"/>
            <a:chOff x="916" y="2478"/>
            <a:chExt cx="14169" cy="7165"/>
          </a:xfrm>
          <a:solidFill>
            <a:schemeClr val="accent5">
              <a:lumMod val="75000"/>
            </a:schemeClr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916" y="2478"/>
              <a:ext cx="14169" cy="7165"/>
            </a:xfrm>
            <a:prstGeom prst="rightArrow">
              <a:avLst>
                <a:gd name="adj1" fmla="val 35981"/>
                <a:gd name="adj2" fmla="val 42810"/>
              </a:avLst>
            </a:prstGeom>
            <a:grpFill/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3242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rgbClr val="B8CFFF">
                <a:alpha val="50196"/>
              </a:srgb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>
                  <a:latin typeface="Calibri" pitchFamily="34" charset="0"/>
                  <a:cs typeface="Arial" pitchFamily="34" charset="0"/>
                </a:rPr>
                <a:t>SY 2012-13</a:t>
              </a:r>
              <a:endParaRPr lang="en-US" sz="1200" b="1" i="1" dirty="0"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788"/>
                </a:spcAft>
              </a:pPr>
              <a:r>
                <a:rPr lang="en-US" sz="1400" b="1" dirty="0">
                  <a:latin typeface="Calibri" pitchFamily="34" charset="0"/>
                  <a:cs typeface="Arial" pitchFamily="34" charset="0"/>
                </a:rPr>
                <a:t>Create item specification; begin pilot testing; initiate professional development materials</a:t>
              </a:r>
            </a:p>
            <a:p>
              <a:endParaRPr lang="en-US" dirty="0">
                <a:cs typeface="Arial" pitchFamily="34" charset="0"/>
              </a:endParaRPr>
            </a:p>
          </p:txBody>
        </p:sp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5510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>
                  <a:latin typeface="Calibri" pitchFamily="34" charset="0"/>
                  <a:cs typeface="Arial" pitchFamily="34" charset="0"/>
                </a:rPr>
                <a:t>SY 2013-14</a:t>
              </a:r>
            </a:p>
            <a:p>
              <a:pPr algn="ctr">
                <a:spcAft>
                  <a:spcPts val="788"/>
                </a:spcAft>
              </a:pPr>
              <a:r>
                <a:rPr lang="en-US" sz="1400" b="1" dirty="0">
                  <a:latin typeface="Calibri" pitchFamily="34" charset="0"/>
                  <a:cs typeface="Arial" pitchFamily="34" charset="0"/>
                </a:rPr>
                <a:t>Field test; complete accommodations materials; professional development materials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7864" y="4800"/>
              <a:ext cx="2088" cy="25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SY 2014-15</a:t>
              </a:r>
            </a:p>
            <a:p>
              <a:pPr algn="ctr">
                <a:spcBef>
                  <a:spcPts val="600"/>
                </a:spcBef>
                <a:spcAft>
                  <a:spcPts val="788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Reliability and validity studies; reporting system and training materials</a:t>
              </a:r>
              <a:endParaRPr lang="en-US" sz="14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10226" y="4800"/>
              <a:ext cx="2088" cy="2547"/>
            </a:xfrm>
            <a:prstGeom prst="roundRect">
              <a:avLst>
                <a:gd name="adj" fmla="val 22454"/>
              </a:avLst>
            </a:prstGeom>
            <a:solidFill>
              <a:schemeClr val="tx2">
                <a:lumMod val="75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600"/>
                </a:spcAft>
              </a:pPr>
              <a:r>
                <a:rPr lang="en-US" sz="1200" b="1" i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SY 2015-16</a:t>
              </a:r>
            </a:p>
            <a:p>
              <a:pPr algn="ctr">
                <a:spcAft>
                  <a:spcPts val="600"/>
                </a:spcAft>
              </a:pPr>
              <a:endParaRPr lang="en-US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788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Operational assessment system</a:t>
              </a:r>
              <a:endParaRPr lang="en-US" sz="1400" dirty="0">
                <a:cs typeface="Arial" pitchFamily="34" charset="0"/>
              </a:endParaRPr>
            </a:p>
            <a:p>
              <a:endParaRPr lang="en-US" dirty="0">
                <a:cs typeface="Arial" pitchFamily="34" charset="0"/>
              </a:endParaRPr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916" y="4800"/>
              <a:ext cx="2156" cy="2547"/>
            </a:xfrm>
            <a:prstGeom prst="roundRect">
              <a:avLst>
                <a:gd name="adj" fmla="val 16667"/>
              </a:avLst>
            </a:prstGeom>
            <a:solidFill>
              <a:srgbClr val="B8CFFF"/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88"/>
                </a:spcAft>
              </a:pPr>
              <a:r>
                <a:rPr lang="en-US" sz="1200" b="1" i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SY 2011-12</a:t>
              </a:r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388"/>
                </a:spcAft>
              </a:pPr>
              <a:endParaRPr lang="en-US" sz="7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388"/>
                </a:spcAft>
              </a:pP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Initial test design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12546" y="4800"/>
              <a:ext cx="2088" cy="2547"/>
            </a:xfrm>
            <a:prstGeom prst="roundRect">
              <a:avLst>
                <a:gd name="adj" fmla="val 22454"/>
              </a:avLst>
            </a:prstGeom>
            <a:solidFill>
              <a:schemeClr val="tx2">
                <a:lumMod val="50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600"/>
                </a:spcAft>
              </a:pPr>
              <a:r>
                <a:rPr lang="en-US" sz="1200" b="1" i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SY </a:t>
              </a:r>
              <a:r>
                <a:rPr lang="en-US" sz="1200" b="1" i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2016-17</a:t>
              </a:r>
              <a:endParaRPr lang="en-US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Aft>
                  <a:spcPts val="788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System evaluation</a:t>
              </a:r>
              <a:endParaRPr lang="en-US" sz="2000" dirty="0">
                <a:cs typeface="Arial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4000" dirty="0" smtClean="0">
                <a:latin typeface="Trebuchet MS" pitchFamily="34" charset="0"/>
              </a:rPr>
              <a:t>ASSETS Timeline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 smtClean="0">
                <a:latin typeface="Trebuchet MS" pitchFamily="34" charset="0"/>
              </a:rPr>
              <a:t>ELPA21 States             </a:t>
            </a:r>
            <a:r>
              <a:rPr lang="en-US" sz="4000" dirty="0" err="1" smtClean="0">
                <a:solidFill>
                  <a:schemeClr val="accent3"/>
                </a:solidFill>
                <a:latin typeface="Trebuchet MS" pitchFamily="34" charset="0"/>
              </a:rPr>
              <a:t>xxxxxxxxxxx</a:t>
            </a:r>
            <a:r>
              <a:rPr lang="en-US" sz="4000" dirty="0" smtClean="0">
                <a:solidFill>
                  <a:schemeClr val="accent3"/>
                </a:solidFill>
                <a:latin typeface="Trebuchet MS" pitchFamily="34" charset="0"/>
              </a:rPr>
              <a:t/>
            </a:r>
            <a:br>
              <a:rPr lang="en-US" sz="4000" dirty="0" smtClean="0">
                <a:solidFill>
                  <a:schemeClr val="accent3"/>
                </a:solidFill>
                <a:latin typeface="Trebuchet MS" pitchFamily="34" charset="0"/>
              </a:rPr>
            </a:br>
            <a:r>
              <a:rPr lang="en-US" sz="2800" dirty="0">
                <a:latin typeface="Trebuchet MS" pitchFamily="34" charset="0"/>
              </a:rPr>
              <a:t>English Language Proficiency Assessment </a:t>
            </a:r>
            <a:r>
              <a:rPr lang="en-US" sz="2800" dirty="0" smtClean="0">
                <a:latin typeface="Trebuchet MS" pitchFamily="34" charset="0"/>
              </a:rPr>
              <a:t>                      for </a:t>
            </a:r>
            <a:r>
              <a:rPr lang="en-US" sz="2800" dirty="0">
                <a:latin typeface="Trebuchet MS" pitchFamily="34" charset="0"/>
              </a:rPr>
              <a:t>the 21st Century Consortium (ELPA21)</a:t>
            </a:r>
            <a:r>
              <a:rPr lang="en-US" sz="4000" dirty="0">
                <a:latin typeface="Trebuchet MS" pitchFamily="34" charset="0"/>
              </a:rPr>
              <a:t/>
            </a:r>
            <a:br>
              <a:rPr lang="en-US" sz="4000" dirty="0">
                <a:latin typeface="Trebuchet MS" pitchFamily="34" charset="0"/>
              </a:rPr>
            </a:br>
            <a:r>
              <a:rPr lang="en-US" sz="4000" dirty="0">
                <a:latin typeface="Trebuchet MS" pitchFamily="34" charset="0"/>
              </a:rPr>
              <a:t/>
            </a:r>
            <a:br>
              <a:rPr lang="en-US" sz="4000" dirty="0">
                <a:latin typeface="Trebuchet MS" pitchFamily="34" charset="0"/>
              </a:rPr>
            </a:br>
            <a:endParaRPr lang="en-US" sz="4000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123" name="Picture 3" descr="C:\Users\Sharon\Documents\Scanned Documents\Image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36" y="1774086"/>
            <a:ext cx="6142863" cy="43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1575" y="4105275"/>
            <a:ext cx="609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4125" y="5038725"/>
            <a:ext cx="609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1075" y="3095625"/>
            <a:ext cx="609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5300" y="3649623"/>
            <a:ext cx="609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1575" y="4659868"/>
            <a:ext cx="609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3850" y="3200951"/>
            <a:ext cx="609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2175" y="3255407"/>
            <a:ext cx="609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6450" y="2466975"/>
            <a:ext cx="609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650" y="4191000"/>
            <a:ext cx="60007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3625" y="1990725"/>
            <a:ext cx="609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0774" y="3565997"/>
            <a:ext cx="61912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WV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4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ELPA21 Design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Measure English language proficiency </a:t>
            </a:r>
            <a:r>
              <a:rPr lang="en-US" dirty="0" smtClean="0"/>
              <a:t>linked to Common </a:t>
            </a:r>
            <a:r>
              <a:rPr lang="en-US" dirty="0"/>
              <a:t>Core State Standards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K-12 assessments; in grade bands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Technology based </a:t>
            </a:r>
          </a:p>
          <a:p>
            <a:pPr>
              <a:spcAft>
                <a:spcPts val="600"/>
              </a:spcAft>
            </a:pPr>
            <a:r>
              <a:rPr lang="en-US" dirty="0"/>
              <a:t>Screeners for identification and placement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Interim </a:t>
            </a:r>
            <a:r>
              <a:rPr lang="en-US" dirty="0"/>
              <a:t>and annual assessments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4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5865743"/>
            <a:ext cx="697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Source:  </a:t>
            </a:r>
            <a:r>
              <a:rPr lang="en-US" sz="1600" i="1" dirty="0" smtClean="0"/>
              <a:t>Coming together to raise achievement</a:t>
            </a:r>
            <a:r>
              <a:rPr lang="en-US" sz="1600" dirty="0" smtClean="0"/>
              <a:t>. June 2013. ETS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9" y="563564"/>
            <a:ext cx="7834312" cy="47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9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77813"/>
            <a:ext cx="9258301" cy="1139825"/>
          </a:xfrm>
        </p:spPr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Common Core                                     		State Standards Initiative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/>
              <a:t>Governors Association Center for Best Practices (NGA Center)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Council of Chief State School Officers (</a:t>
            </a:r>
            <a:r>
              <a:rPr lang="en-US" dirty="0" smtClean="0"/>
              <a:t>CCSSO)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0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similarities…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Four language domains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Listening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Speaking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Reading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Writing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Diagnostic screeners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Formative and summative assessments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Professional development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IDEA Partnership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8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Key differences…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Each grade level</a:t>
            </a:r>
          </a:p>
          <a:p>
            <a:r>
              <a:rPr lang="en-US" dirty="0" smtClean="0"/>
              <a:t>Operational 2015-16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ELPA21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Grade-level bands</a:t>
            </a:r>
          </a:p>
          <a:p>
            <a:r>
              <a:rPr lang="en-US" dirty="0" smtClean="0"/>
              <a:t>Operational 2016-17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9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accountability…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state and territory determines</a:t>
            </a:r>
          </a:p>
          <a:p>
            <a:pPr lvl="1"/>
            <a:r>
              <a:rPr lang="en-US" dirty="0" smtClean="0"/>
              <a:t>General assessment</a:t>
            </a:r>
          </a:p>
          <a:p>
            <a:pPr lvl="1"/>
            <a:r>
              <a:rPr lang="en-US" dirty="0" smtClean="0"/>
              <a:t>Alternate assessment</a:t>
            </a:r>
          </a:p>
          <a:p>
            <a:pPr lvl="1"/>
            <a:r>
              <a:rPr lang="en-US" dirty="0" smtClean="0"/>
              <a:t>ELL assessment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578021"/>
            <a:ext cx="2600325" cy="203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0490087">
            <a:off x="727454" y="4260211"/>
            <a:ext cx="5156731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Accountability for ALL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4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For more in-depth information on the assessments being developed…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65962"/>
            <a:ext cx="6736080" cy="1501138"/>
          </a:xfrm>
          <a:solidFill>
            <a:srgbClr val="0070C0"/>
          </a:solidFill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Download                                               CCSS Resource Guide                                  on the IDEA Partnership website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www.ideapartnership.org/media/documents/CCSS-Collection/ccss_resources4.pdf</a:t>
            </a:r>
            <a:r>
              <a:rPr lang="en-US" smtClean="0"/>
              <a:t>  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2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For further information…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632"/>
            <a:ext cx="7826991" cy="45307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 Narrow" pitchFamily="34" charset="0"/>
              </a:rPr>
              <a:t>Common Core State Standards Initiative  </a:t>
            </a:r>
            <a:r>
              <a:rPr lang="en-US" sz="2800" dirty="0" smtClean="0">
                <a:latin typeface="Arial Narrow" pitchFamily="34" charset="0"/>
                <a:hlinkClick r:id="rId3"/>
              </a:rPr>
              <a:t>www.corestandards.org</a:t>
            </a:r>
            <a:endParaRPr lang="en-US" sz="2800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 Narrow" pitchFamily="34" charset="0"/>
              </a:rPr>
              <a:t>Partnership </a:t>
            </a:r>
            <a:r>
              <a:rPr lang="en-US" sz="2800" dirty="0">
                <a:latin typeface="Arial Narrow" pitchFamily="34" charset="0"/>
              </a:rPr>
              <a:t>for </a:t>
            </a:r>
            <a:r>
              <a:rPr lang="en-US" sz="2800" dirty="0" smtClean="0">
                <a:latin typeface="Arial Narrow" pitchFamily="34" charset="0"/>
              </a:rPr>
              <a:t>Assessment of </a:t>
            </a:r>
            <a:r>
              <a:rPr lang="en-US" sz="2800" dirty="0">
                <a:latin typeface="Arial Narrow" pitchFamily="34" charset="0"/>
              </a:rPr>
              <a:t>Readiness for </a:t>
            </a:r>
            <a:r>
              <a:rPr lang="en-US" sz="2800" dirty="0" smtClean="0">
                <a:latin typeface="Arial Narrow" pitchFamily="34" charset="0"/>
              </a:rPr>
              <a:t>College and </a:t>
            </a:r>
            <a:r>
              <a:rPr lang="en-US" sz="2800" dirty="0">
                <a:latin typeface="Arial Narrow" pitchFamily="34" charset="0"/>
              </a:rPr>
              <a:t>Careers  </a:t>
            </a:r>
            <a:r>
              <a:rPr lang="en-US" sz="2800" dirty="0" smtClean="0">
                <a:latin typeface="Arial Narrow" pitchFamily="34" charset="0"/>
              </a:rPr>
              <a:t>                                             </a:t>
            </a:r>
            <a:r>
              <a:rPr lang="en-US" sz="2800" dirty="0" smtClean="0">
                <a:latin typeface="Arial Narrow" pitchFamily="34" charset="0"/>
                <a:hlinkClick r:id="rId4"/>
              </a:rPr>
              <a:t>www.parcconline.org</a:t>
            </a:r>
            <a:r>
              <a:rPr lang="en-US" sz="2800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Arial Narrow" pitchFamily="34" charset="0"/>
              </a:rPr>
              <a:t>Smarter Balanced Assessment Consortium </a:t>
            </a:r>
            <a:r>
              <a:rPr lang="en-US" sz="2800" dirty="0" smtClean="0">
                <a:latin typeface="Arial Narrow" pitchFamily="34" charset="0"/>
                <a:hlinkClick r:id="rId5"/>
              </a:rPr>
              <a:t>www.SmarterBalanced.org</a:t>
            </a:r>
            <a:r>
              <a:rPr lang="en-US" sz="2800" dirty="0" smtClean="0">
                <a:latin typeface="Arial Narrow" pitchFamily="34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Arial Narrow" pitchFamily="34" charset="0"/>
              </a:rPr>
              <a:t>Dynamic Learning Maps Alternate Assessment System Consortium                                      </a:t>
            </a:r>
            <a:r>
              <a:rPr lang="en-US" sz="2800" dirty="0">
                <a:latin typeface="Arial Narrow" pitchFamily="34" charset="0"/>
                <a:hlinkClick r:id="rId6"/>
              </a:rPr>
              <a:t>www.dynamiclearningmaps.org</a:t>
            </a:r>
            <a:r>
              <a:rPr lang="en-US" sz="2800" dirty="0">
                <a:latin typeface="Arial Narrow" pitchFamily="34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8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 Narrow" pitchFamily="34" charset="0"/>
            </a:endParaRPr>
          </a:p>
          <a:p>
            <a:endParaRPr lang="en-US" sz="2400" dirty="0" smtClean="0">
              <a:latin typeface="Arial Narrow" pitchFamily="34" charset="0"/>
            </a:endParaRPr>
          </a:p>
          <a:p>
            <a:endParaRPr lang="en-US" sz="2400" dirty="0" smtClean="0">
              <a:latin typeface="Arial Narrow" pitchFamily="34" charset="0"/>
            </a:endParaRPr>
          </a:p>
          <a:p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8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For further information…  </a:t>
            </a:r>
            <a:r>
              <a:rPr lang="en-US" sz="2800" i="1" dirty="0" smtClean="0">
                <a:latin typeface="Trebuchet MS" pitchFamily="34" charset="0"/>
              </a:rPr>
              <a:t>(cont.)</a:t>
            </a:r>
            <a:endParaRPr lang="en-US" sz="2800" i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632"/>
            <a:ext cx="8229600" cy="45307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 Narrow" pitchFamily="34" charset="0"/>
              </a:rPr>
              <a:t>National </a:t>
            </a:r>
            <a:r>
              <a:rPr lang="en-US" sz="2800" dirty="0">
                <a:latin typeface="Arial Narrow" pitchFamily="34" charset="0"/>
              </a:rPr>
              <a:t>Center and State Collaborative Partnership (NCSC) </a:t>
            </a:r>
            <a:r>
              <a:rPr lang="en-US" sz="2800" dirty="0" smtClean="0">
                <a:latin typeface="Arial Narrow" pitchFamily="34" charset="0"/>
              </a:rPr>
              <a:t>				         </a:t>
            </a:r>
            <a:r>
              <a:rPr lang="en-US" sz="2800" dirty="0" smtClean="0">
                <a:latin typeface="Arial Narrow" pitchFamily="34" charset="0"/>
                <a:hlinkClick r:id="rId3"/>
              </a:rPr>
              <a:t>www.ncscpartners.org</a:t>
            </a:r>
            <a:endParaRPr lang="en-US" sz="2800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Arial Narrow" pitchFamily="34" charset="0"/>
              </a:rPr>
              <a:t>Assessment Services Supporting ELs through Technology Systems </a:t>
            </a:r>
            <a:r>
              <a:rPr lang="en-US" sz="2800" dirty="0" smtClean="0">
                <a:latin typeface="Arial Narrow" pitchFamily="34" charset="0"/>
              </a:rPr>
              <a:t>				     </a:t>
            </a:r>
            <a:r>
              <a:rPr lang="en-US" sz="2800" dirty="0" smtClean="0">
                <a:latin typeface="Arial Narrow" pitchFamily="34" charset="0"/>
                <a:hlinkClick r:id="rId4"/>
              </a:rPr>
              <a:t>www.assets.wceruw.org</a:t>
            </a:r>
            <a:r>
              <a:rPr lang="en-US" sz="2800" dirty="0">
                <a:latin typeface="Arial Narrow" pitchFamily="34" charset="0"/>
                <a:hlinkClick r:id="rId4"/>
              </a:rPr>
              <a:t>/</a:t>
            </a:r>
            <a:r>
              <a:rPr lang="en-US" sz="2800" dirty="0">
                <a:latin typeface="Arial Narrow" pitchFamily="34" charset="0"/>
              </a:rPr>
              <a:t>  </a:t>
            </a:r>
            <a:r>
              <a:rPr lang="en-US" sz="2800" dirty="0" smtClean="0">
                <a:latin typeface="Arial Narrow" pitchFamily="34" charset="0"/>
              </a:rPr>
              <a:t>                  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 Narrow" pitchFamily="34" charset="0"/>
              </a:rPr>
              <a:t>English </a:t>
            </a:r>
            <a:r>
              <a:rPr lang="en-US" sz="2800" dirty="0">
                <a:latin typeface="Arial Narrow" pitchFamily="34" charset="0"/>
              </a:rPr>
              <a:t>Language Proficiency Assessment for the 21</a:t>
            </a:r>
            <a:r>
              <a:rPr lang="en-US" sz="2800" baseline="30000" dirty="0">
                <a:latin typeface="Arial Narrow" pitchFamily="34" charset="0"/>
              </a:rPr>
              <a:t>st</a:t>
            </a:r>
            <a:r>
              <a:rPr lang="en-US" sz="2800" dirty="0">
                <a:latin typeface="Arial Narrow" pitchFamily="34" charset="0"/>
              </a:rPr>
              <a:t> Century Consortium (ELPA21)                                                          </a:t>
            </a:r>
            <a:r>
              <a:rPr lang="en-US" sz="2800" u="sng" dirty="0" smtClean="0">
                <a:latin typeface="Arial Narrow" pitchFamily="34" charset="0"/>
                <a:hlinkClick r:id="rId5"/>
              </a:rPr>
              <a:t>www.ELPA21.org</a:t>
            </a:r>
            <a:r>
              <a:rPr lang="en-US" sz="2800" u="sng" dirty="0" smtClean="0">
                <a:latin typeface="Arial Narrow" pitchFamily="34" charset="0"/>
              </a:rPr>
              <a:t> </a:t>
            </a:r>
            <a:endParaRPr lang="en-US" sz="2800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800" dirty="0">
              <a:latin typeface="Arial Narrow" pitchFamily="34" charset="0"/>
            </a:endParaRPr>
          </a:p>
          <a:p>
            <a:endParaRPr lang="en-US" sz="2400" dirty="0" smtClean="0">
              <a:latin typeface="Arial Narrow" pitchFamily="34" charset="0"/>
            </a:endParaRPr>
          </a:p>
          <a:p>
            <a:endParaRPr lang="en-US" sz="2400" dirty="0" smtClean="0">
              <a:latin typeface="Arial Narrow" pitchFamily="34" charset="0"/>
            </a:endParaRPr>
          </a:p>
          <a:p>
            <a:endParaRPr lang="en-US" sz="2400" dirty="0" smtClean="0">
              <a:latin typeface="Arial Narrow" pitchFamily="34" charset="0"/>
            </a:endParaRPr>
          </a:p>
          <a:p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6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January 2014</a:t>
            </a:r>
            <a:endParaRPr lang="en-US" alt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IDEA Partnership  </a:t>
            </a:r>
            <a:endParaRPr lang="en-US" altLang="en-US" dirty="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447800"/>
            <a:ext cx="3581400" cy="3657600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Trebuchet MS" pitchFamily="34" charset="0"/>
              </a:rPr>
              <a:t>Reflections!</a:t>
            </a:r>
            <a:r>
              <a:rPr lang="en-US" b="1" dirty="0">
                <a:solidFill>
                  <a:schemeClr val="accent1"/>
                </a:solidFill>
                <a:latin typeface="Trebuchet MS" pitchFamily="34" charset="0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Trebuchet MS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Trebuchet MS" pitchFamily="34" charset="0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Trebuchet MS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Questions?</a:t>
            </a:r>
            <a:r>
              <a:rPr lang="en-US" b="1" dirty="0" smtClean="0">
                <a:solidFill>
                  <a:schemeClr val="folHlink"/>
                </a:solidFill>
                <a:latin typeface="Trebuchet MS" pitchFamily="34" charset="0"/>
              </a:rPr>
              <a:t> </a:t>
            </a:r>
            <a:r>
              <a:rPr lang="en-US" b="1" dirty="0">
                <a:solidFill>
                  <a:schemeClr val="folHlink"/>
                </a:solidFill>
                <a:latin typeface="Trebuchet MS" pitchFamily="34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rebuchet MS" pitchFamily="34" charset="0"/>
              </a:rPr>
            </a:br>
            <a:r>
              <a:rPr lang="en-US" b="1" dirty="0">
                <a:solidFill>
                  <a:schemeClr val="folHlink"/>
                </a:solidFill>
                <a:latin typeface="Trebuchet MS" pitchFamily="34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rebuchet MS" pitchFamily="34" charset="0"/>
              </a:rPr>
            </a:br>
            <a:r>
              <a:rPr lang="en-US" b="1" dirty="0" smtClean="0">
                <a:solidFill>
                  <a:srgbClr val="3800D6"/>
                </a:solidFill>
                <a:latin typeface="Trebuchet MS" pitchFamily="34" charset="0"/>
              </a:rPr>
              <a:t>Discussion.</a:t>
            </a:r>
            <a:endParaRPr lang="en-US" b="1" dirty="0">
              <a:solidFill>
                <a:srgbClr val="3800D6"/>
              </a:solidFill>
              <a:latin typeface="Trebuchet MS" pitchFamily="34" charset="0"/>
            </a:endParaRP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685800" y="31242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dirty="0">
                <a:solidFill>
                  <a:schemeClr val="accent1"/>
                </a:solidFill>
                <a:latin typeface="Bookman Old Style" pitchFamily="18" charset="0"/>
                <a:ea typeface="MS PGothic" pitchFamily="34" charset="-128"/>
              </a:rPr>
              <a:t>?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 rot="1600334">
            <a:off x="7315200" y="3429000"/>
            <a:ext cx="990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dirty="0">
                <a:solidFill>
                  <a:srgbClr val="003399"/>
                </a:solidFill>
                <a:ea typeface="MS PGothic" pitchFamily="34" charset="-128"/>
              </a:rPr>
              <a:t>!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4267200" y="2895600"/>
            <a:ext cx="990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>
                <a:solidFill>
                  <a:srgbClr val="97BAFF"/>
                </a:solidFill>
                <a:latin typeface="Stencil" pitchFamily="82" charset="0"/>
                <a:ea typeface="MS PGothic" pitchFamily="34" charset="-128"/>
              </a:rPr>
              <a:t>.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 rot="-542661">
            <a:off x="5715000" y="5105400"/>
            <a:ext cx="6731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800" dirty="0">
                <a:solidFill>
                  <a:schemeClr val="accent1"/>
                </a:solidFill>
                <a:latin typeface="Eras Demi ITC" pitchFamily="34" charset="0"/>
                <a:ea typeface="MS PGothic" pitchFamily="34" charset="-128"/>
              </a:rPr>
              <a:t>?</a:t>
            </a: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 rot="1288964">
            <a:off x="7467600" y="304800"/>
            <a:ext cx="692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dirty="0">
                <a:solidFill>
                  <a:schemeClr val="accent1"/>
                </a:solidFill>
                <a:latin typeface="Old English Text MT" pitchFamily="66" charset="0"/>
                <a:ea typeface="MS PGothic" pitchFamily="34" charset="-128"/>
              </a:rPr>
              <a:t>?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 rot="-1771059">
            <a:off x="1338263" y="730250"/>
            <a:ext cx="99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97BAFF"/>
                </a:solidFill>
                <a:latin typeface="Tempus Sans ITC" pitchFamily="82" charset="0"/>
                <a:ea typeface="MS PGothic" pitchFamily="34" charset="-128"/>
              </a:rPr>
              <a:t>!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 rot="-628824">
            <a:off x="2006600" y="5019675"/>
            <a:ext cx="9906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200" dirty="0">
                <a:solidFill>
                  <a:schemeClr val="bg2"/>
                </a:solidFill>
                <a:latin typeface="Harlow Solid Italic" pitchFamily="82" charset="0"/>
                <a:ea typeface="MS PGothic" pitchFamily="34" charset="-128"/>
              </a:rPr>
              <a:t>!</a:t>
            </a: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6172200" y="533400"/>
            <a:ext cx="990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>
                <a:latin typeface="Algerian" pitchFamily="82" charset="0"/>
                <a:ea typeface="MS PGothic" pitchFamily="34" charset="-128"/>
              </a:rPr>
              <a:t>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C75-E5F1-4706-A972-715D182C2171}" type="slidenum">
              <a:rPr lang="en-US" altLang="en-US" smtClean="0"/>
              <a:pPr/>
              <a:t>46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  <p:bldP spid="174084" grpId="0"/>
      <p:bldP spid="174085" grpId="0"/>
      <p:bldP spid="174086" grpId="0"/>
      <p:bldP spid="174088" grpId="0"/>
      <p:bldP spid="1740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761"/>
            <a:ext cx="8229600" cy="914399"/>
          </a:xfrm>
        </p:spPr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To address…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223"/>
            <a:ext cx="8229600" cy="455970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 smtClean="0"/>
              <a:t>Disparate standards across states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Student mobility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Skills </a:t>
            </a:r>
            <a:r>
              <a:rPr lang="en-US" sz="3200" dirty="0"/>
              <a:t>needed for today’s </a:t>
            </a:r>
            <a:r>
              <a:rPr lang="en-US" sz="3200" dirty="0" smtClean="0"/>
              <a:t>jobs/careers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Global competition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683886">
            <a:off x="1153254" y="4393949"/>
            <a:ext cx="7734862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Fundamentally different from most state learning standards of the past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63339501"/>
              </p:ext>
            </p:extLst>
          </p:nvPr>
        </p:nvGraphicFramePr>
        <p:xfrm>
          <a:off x="-247650" y="247650"/>
          <a:ext cx="9058275" cy="592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19425" y="2371725"/>
            <a:ext cx="2876550" cy="95410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Common Core State Standards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3393" y="1134067"/>
            <a:ext cx="20152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Assessments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57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3" y="3871118"/>
            <a:ext cx="3686175" cy="22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assessments…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57224" y="3871118"/>
            <a:ext cx="3686175" cy="4976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Aligned to Common Core State Standards</a:t>
            </a:r>
          </a:p>
          <a:p>
            <a:r>
              <a:rPr lang="en-US" dirty="0" smtClean="0"/>
              <a:t>Focused on student outcomes</a:t>
            </a:r>
          </a:p>
          <a:p>
            <a:pPr lvl="1"/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Processes (writing, thinking, problem-solving)</a:t>
            </a:r>
          </a:p>
          <a:p>
            <a:pPr lvl="2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3" y="4292600"/>
            <a:ext cx="18383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3933825" y="4620417"/>
            <a:ext cx="1390650" cy="8191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6" y="5109556"/>
            <a:ext cx="70643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22610"/>
            <a:ext cx="885826" cy="101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4761018"/>
            <a:ext cx="1035430" cy="11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586473"/>
            <a:ext cx="1182687" cy="135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72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Work in progress…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037230"/>
            <a:ext cx="8229600" cy="5093696"/>
          </a:xfrm>
        </p:spPr>
        <p:txBody>
          <a:bodyPr>
            <a:normAutofit/>
          </a:bodyPr>
          <a:lstStyle/>
          <a:p>
            <a:pPr marL="403225" indent="-273050">
              <a:spcBef>
                <a:spcPts val="600"/>
              </a:spcBef>
            </a:pPr>
            <a:r>
              <a:rPr lang="en-US" sz="2800" dirty="0" smtClean="0"/>
              <a:t>General Assessments</a:t>
            </a:r>
          </a:p>
          <a:p>
            <a:pPr marL="730250" lvl="1" indent="-273050">
              <a:spcBef>
                <a:spcPts val="600"/>
              </a:spcBef>
            </a:pPr>
            <a:r>
              <a:rPr lang="en-US" sz="2000" dirty="0" smtClean="0"/>
              <a:t>Partnership for Assessment of Readiness for College and Careers (PARCC) </a:t>
            </a:r>
          </a:p>
          <a:p>
            <a:pPr marL="730250" lvl="1" indent="-273050">
              <a:spcBef>
                <a:spcPts val="600"/>
              </a:spcBef>
            </a:pPr>
            <a:r>
              <a:rPr lang="en-US" sz="2000" dirty="0" smtClean="0"/>
              <a:t>Smarter Balanced Assessment Consortium (SBAC) </a:t>
            </a:r>
          </a:p>
          <a:p>
            <a:pPr marL="403225" indent="-273050">
              <a:spcBef>
                <a:spcPts val="600"/>
              </a:spcBef>
            </a:pPr>
            <a:r>
              <a:rPr lang="en-US" sz="2800" dirty="0" smtClean="0"/>
              <a:t>Alternate Assessments</a:t>
            </a:r>
          </a:p>
          <a:p>
            <a:pPr marL="730250" lvl="1" indent="-273050">
              <a:spcBef>
                <a:spcPts val="600"/>
              </a:spcBef>
            </a:pPr>
            <a:r>
              <a:rPr lang="en-US" sz="2000" dirty="0">
                <a:cs typeface="Arial" charset="0"/>
              </a:rPr>
              <a:t>Dynamic Learning Maps Alternate Assessment System </a:t>
            </a:r>
            <a:r>
              <a:rPr lang="en-US" sz="2000" dirty="0" smtClean="0">
                <a:cs typeface="Arial" charset="0"/>
              </a:rPr>
              <a:t>Consortium (DLMAASC) </a:t>
            </a:r>
          </a:p>
          <a:p>
            <a:pPr marL="730250" lvl="1" indent="-273050">
              <a:spcBef>
                <a:spcPts val="600"/>
              </a:spcBef>
            </a:pPr>
            <a:r>
              <a:rPr lang="en-US" sz="2000" dirty="0" smtClean="0"/>
              <a:t>National </a:t>
            </a:r>
            <a:r>
              <a:rPr lang="en-US" sz="2000" dirty="0"/>
              <a:t>Center and State Collaborative Partnership (</a:t>
            </a:r>
            <a:r>
              <a:rPr lang="en-US" sz="2000" dirty="0" smtClean="0"/>
              <a:t>NCSC)</a:t>
            </a:r>
          </a:p>
          <a:p>
            <a:pPr marL="403225" indent="-273050">
              <a:spcBef>
                <a:spcPts val="600"/>
              </a:spcBef>
            </a:pPr>
            <a:r>
              <a:rPr lang="en-US" sz="2800" dirty="0" smtClean="0"/>
              <a:t>ELL Assessments </a:t>
            </a:r>
          </a:p>
          <a:p>
            <a:pPr marL="730250" lvl="1" indent="-273050">
              <a:spcBef>
                <a:spcPts val="600"/>
              </a:spcBef>
            </a:pPr>
            <a:r>
              <a:rPr lang="en-US" sz="2000" dirty="0"/>
              <a:t>Assessment Services Supporting </a:t>
            </a:r>
            <a:r>
              <a:rPr lang="en-US" sz="2000" dirty="0" smtClean="0"/>
              <a:t>ELs </a:t>
            </a:r>
            <a:r>
              <a:rPr lang="en-US" sz="2000" dirty="0"/>
              <a:t>through Technology </a:t>
            </a:r>
            <a:r>
              <a:rPr lang="en-US" sz="2000" dirty="0" smtClean="0"/>
              <a:t>Systems (ASSETS)</a:t>
            </a:r>
          </a:p>
          <a:p>
            <a:pPr marL="730250" lvl="1" indent="-273050">
              <a:spcBef>
                <a:spcPts val="600"/>
              </a:spcBef>
            </a:pPr>
            <a:r>
              <a:rPr lang="en-US" sz="2000" dirty="0" smtClean="0">
                <a:cs typeface="Arial" charset="0"/>
              </a:rPr>
              <a:t>English Language Proficiency Assessment for the 21</a:t>
            </a:r>
            <a:r>
              <a:rPr lang="en-US" sz="2000" baseline="30000" dirty="0" smtClean="0">
                <a:cs typeface="Arial" charset="0"/>
              </a:rPr>
              <a:t>st</a:t>
            </a:r>
            <a:r>
              <a:rPr lang="en-US" sz="2000" dirty="0" smtClean="0">
                <a:cs typeface="Arial" charset="0"/>
              </a:rPr>
              <a:t> Century Consortium (ELPA21)</a:t>
            </a:r>
            <a:endParaRPr lang="en-US" sz="2000" dirty="0">
              <a:cs typeface="Arial" charset="0"/>
            </a:endParaRPr>
          </a:p>
          <a:p>
            <a:pPr marL="730250" lvl="1" indent="-273050">
              <a:spcBef>
                <a:spcPts val="60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IDEA Partnership 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7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Assessments…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2014-15 implementation </a:t>
            </a:r>
          </a:p>
          <a:p>
            <a:r>
              <a:rPr lang="en-US" dirty="0" smtClean="0"/>
              <a:t>Most all students </a:t>
            </a:r>
          </a:p>
          <a:p>
            <a:r>
              <a:rPr lang="en-US" dirty="0" smtClean="0"/>
              <a:t>Built in accommodations</a:t>
            </a:r>
          </a:p>
          <a:p>
            <a:r>
              <a:rPr lang="en-US" dirty="0" smtClean="0"/>
              <a:t>Formative and summative</a:t>
            </a:r>
          </a:p>
          <a:p>
            <a:r>
              <a:rPr lang="en-US" dirty="0" smtClean="0"/>
              <a:t>Variety of types of questions</a:t>
            </a:r>
          </a:p>
          <a:p>
            <a:r>
              <a:rPr lang="en-US" dirty="0"/>
              <a:t>Use of technology</a:t>
            </a:r>
          </a:p>
          <a:p>
            <a:r>
              <a:rPr lang="en-US" dirty="0" smtClean="0"/>
              <a:t>Professional development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IDEA Partnership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8885-8E94-D746-BCF1-99155C3C655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9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5166</TotalTime>
  <Words>1599</Words>
  <Application>Microsoft Macintosh PowerPoint</Application>
  <PresentationFormat>On-screen Show (4:3)</PresentationFormat>
  <Paragraphs>530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2_Edge</vt:lpstr>
      <vt:lpstr>Assessments  aligned to  Common Core State Standards  </vt:lpstr>
      <vt:lpstr>PowerPoint Presentation</vt:lpstr>
      <vt:lpstr>Agenda</vt:lpstr>
      <vt:lpstr>Common Core                                       State Standards Initiative</vt:lpstr>
      <vt:lpstr>To address…</vt:lpstr>
      <vt:lpstr>PowerPoint Presentation</vt:lpstr>
      <vt:lpstr>New assessments…</vt:lpstr>
      <vt:lpstr>Work in progress…</vt:lpstr>
      <vt:lpstr>General Assessments…</vt:lpstr>
      <vt:lpstr>PARCC States        x         Partnership for Assessment                                   of Readiness for College and Careers </vt:lpstr>
      <vt:lpstr>PARCC Design </vt:lpstr>
      <vt:lpstr>PowerPoint Presentation</vt:lpstr>
      <vt:lpstr>PowerPoint Presentation</vt:lpstr>
      <vt:lpstr>SBAC States      vvvjhhhhhhh                     Smarter Balanced Assessment Consortium</vt:lpstr>
      <vt:lpstr>SBAC Design </vt:lpstr>
      <vt:lpstr>PowerPoint Presentation</vt:lpstr>
      <vt:lpstr>PowerPoint Presentation</vt:lpstr>
      <vt:lpstr>Key similarities…</vt:lpstr>
      <vt:lpstr>Key similarities… (continued)</vt:lpstr>
      <vt:lpstr>Key differences…</vt:lpstr>
      <vt:lpstr>Alternate Assessments…</vt:lpstr>
      <vt:lpstr>PowerPoint Presentation</vt:lpstr>
      <vt:lpstr>DLM Design</vt:lpstr>
      <vt:lpstr>PowerPoint Presentation</vt:lpstr>
      <vt:lpstr>PowerPoint Presentation</vt:lpstr>
      <vt:lpstr>NCSC States               xxxxxxxxxxx National Center and State                         Collaborative Partnership   </vt:lpstr>
      <vt:lpstr>NCSC Design</vt:lpstr>
      <vt:lpstr>PowerPoint Presentation</vt:lpstr>
      <vt:lpstr>PowerPoint Presentation</vt:lpstr>
      <vt:lpstr>Key similarities…</vt:lpstr>
      <vt:lpstr>Key differences…</vt:lpstr>
      <vt:lpstr>English Language Proficiency      Assessments …</vt:lpstr>
      <vt:lpstr>ASSETS States             xxxxxxxxxxx Assessment Services Supporting ELs                      through Technology Systems  </vt:lpstr>
      <vt:lpstr>ASSETS Design</vt:lpstr>
      <vt:lpstr>PowerPoint Presentation</vt:lpstr>
      <vt:lpstr>PowerPoint Presentation</vt:lpstr>
      <vt:lpstr>ELPA21 States             xxxxxxxxxxx English Language Proficiency Assessment                       for the 21st Century Consortium (ELPA21)  </vt:lpstr>
      <vt:lpstr>ELPA21 Design</vt:lpstr>
      <vt:lpstr>PowerPoint Presentation</vt:lpstr>
      <vt:lpstr>Key similarities…</vt:lpstr>
      <vt:lpstr>Key differences…</vt:lpstr>
      <vt:lpstr>For accountability…</vt:lpstr>
      <vt:lpstr>For more in-depth information on the assessments being developed…</vt:lpstr>
      <vt:lpstr>For further information…</vt:lpstr>
      <vt:lpstr>For further information…  (cont.)</vt:lpstr>
      <vt:lpstr>Reflections!  Questions?   Discussion.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CCSS</dc:title>
  <dc:creator>Sharon R Schultz</dc:creator>
  <cp:lastModifiedBy>Charlie Miller</cp:lastModifiedBy>
  <cp:revision>410</cp:revision>
  <cp:lastPrinted>2012-01-24T16:56:51Z</cp:lastPrinted>
  <dcterms:created xsi:type="dcterms:W3CDTF">2011-03-05T00:50:22Z</dcterms:created>
  <dcterms:modified xsi:type="dcterms:W3CDTF">2014-02-10T15:02:40Z</dcterms:modified>
</cp:coreProperties>
</file>