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8" r:id="rId3"/>
    <p:sldId id="268" r:id="rId4"/>
    <p:sldId id="257" r:id="rId5"/>
    <p:sldId id="262" r:id="rId6"/>
    <p:sldId id="259" r:id="rId7"/>
    <p:sldId id="261" r:id="rId8"/>
    <p:sldId id="267" r:id="rId9"/>
    <p:sldId id="269" r:id="rId10"/>
    <p:sldId id="266" r:id="rId11"/>
    <p:sldId id="265" r:id="rId12"/>
    <p:sldId id="263" r:id="rId13"/>
    <p:sldId id="26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A481-68B9-453B-8BF6-0703A56344E8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5B4CE-B1D4-412B-BEB6-6C463A4F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9CA169C-13A2-4AF7-B686-574BB9C262D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1635F36-F198-461E-BA8D-E08DEA6C6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69C-13A2-4AF7-B686-574BB9C262D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5F36-F198-461E-BA8D-E08DEA6C6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69C-13A2-4AF7-B686-574BB9C262D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5F36-F198-461E-BA8D-E08DEA6C6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69C-13A2-4AF7-B686-574BB9C262D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5F36-F198-461E-BA8D-E08DEA6C6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69C-13A2-4AF7-B686-574BB9C262D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5F36-F198-461E-BA8D-E08DEA6C6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69C-13A2-4AF7-B686-574BB9C262D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5F36-F198-461E-BA8D-E08DEA6C6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CA169C-13A2-4AF7-B686-574BB9C262D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635F36-F198-461E-BA8D-E08DEA6C6EFE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9CA169C-13A2-4AF7-B686-574BB9C262D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1635F36-F198-461E-BA8D-E08DEA6C6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69C-13A2-4AF7-B686-574BB9C262D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5F36-F198-461E-BA8D-E08DEA6C6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69C-13A2-4AF7-B686-574BB9C262D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5F36-F198-461E-BA8D-E08DEA6C6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69C-13A2-4AF7-B686-574BB9C262D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5F36-F198-461E-BA8D-E08DEA6C6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9CA169C-13A2-4AF7-B686-574BB9C262D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1635F36-F198-461E-BA8D-E08DEA6C6E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BI851yJUQQ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conomist.com/blogs/gametheory/2015/11/game-chan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zSV7Hi2eYLQ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w_mRaIHb-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dirty="0" smtClean="0"/>
              <a:t>How Are Local Cultures Sustained?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Now: Find evidence of local/folk culture in this room right now.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90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Original Maori haka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1" y="2249488"/>
            <a:ext cx="758657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2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New Zealand </a:t>
            </a:r>
            <a:r>
              <a:rPr lang="en-US" smtClean="0">
                <a:hlinkClick r:id="rId2"/>
              </a:rPr>
              <a:t>All Blacks </a:t>
            </a:r>
            <a:r>
              <a:rPr lang="en-US" dirty="0" smtClean="0">
                <a:hlinkClick r:id="rId2"/>
              </a:rPr>
              <a:t>rugby haka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05800" cy="46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0073"/>
            <a:ext cx="515135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55144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8" y="3657600"/>
            <a:ext cx="4953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733800" cy="220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Commodification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r>
              <a:rPr lang="en-US" dirty="0" smtClean="0"/>
              <a:t>Treating a local culture as something to be bought and sold</a:t>
            </a:r>
          </a:p>
          <a:p>
            <a:r>
              <a:rPr lang="en-US" dirty="0"/>
              <a:t>Material </a:t>
            </a:r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Jewelry, clothing, food, games</a:t>
            </a:r>
          </a:p>
          <a:p>
            <a:r>
              <a:rPr lang="en-US" dirty="0" smtClean="0"/>
              <a:t>Nonmaterial culture</a:t>
            </a:r>
          </a:p>
          <a:p>
            <a:pPr lvl="1"/>
            <a:r>
              <a:rPr lang="en-US" dirty="0" smtClean="0"/>
              <a:t>Yoga</a:t>
            </a:r>
          </a:p>
          <a:p>
            <a:pPr lvl="1"/>
            <a:r>
              <a:rPr lang="en-US" dirty="0" smtClean="0"/>
              <a:t>Herbal remedies</a:t>
            </a:r>
            <a:endParaRPr lang="en-US" dirty="0"/>
          </a:p>
          <a:p>
            <a:r>
              <a:rPr lang="en-US" dirty="0" smtClean="0"/>
              <a:t>Can be done by members or nonmembers</a:t>
            </a:r>
          </a:p>
          <a:p>
            <a:r>
              <a:rPr lang="en-US" dirty="0" smtClean="0"/>
              <a:t>Can commodified culture be </a:t>
            </a:r>
            <a:r>
              <a:rPr lang="en-US" b="1" dirty="0" smtClean="0"/>
              <a:t>authentic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Not if it’s based on stereotypes</a:t>
            </a:r>
          </a:p>
        </p:txBody>
      </p:sp>
    </p:spTree>
    <p:extLst>
      <p:ext uri="{BB962C8B-B14F-4D97-AF65-F5344CB8AC3E}">
        <p14:creationId xmlns:p14="http://schemas.microsoft.com/office/powerpoint/2010/main" val="32274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</a:t>
            </a:r>
            <a:r>
              <a:rPr lang="en-US" dirty="0" smtClean="0"/>
              <a:t>thought…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How much, if </a:t>
            </a:r>
            <a:r>
              <a:rPr lang="en-US" i="1" dirty="0" smtClean="0"/>
              <a:t>any, </a:t>
            </a:r>
            <a:r>
              <a:rPr lang="en-US" i="1" dirty="0" smtClean="0"/>
              <a:t>local culture is there in your life?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093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Custom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r>
              <a:rPr lang="en-US" dirty="0" smtClean="0"/>
              <a:t>A repetitive act of a group performed to the extent that it becomes characteristic of the group</a:t>
            </a:r>
          </a:p>
          <a:p>
            <a:pPr lvl="1"/>
            <a:r>
              <a:rPr lang="en-US" dirty="0" smtClean="0"/>
              <a:t>In South Korea, business cards are presented and accepted with two hands</a:t>
            </a:r>
          </a:p>
          <a:p>
            <a:pPr lvl="1"/>
            <a:r>
              <a:rPr lang="en-US" dirty="0" smtClean="0"/>
              <a:t>Italian men kiss each other on (both) cheeks</a:t>
            </a:r>
          </a:p>
          <a:p>
            <a:r>
              <a:rPr lang="en-US" i="1" dirty="0" smtClean="0"/>
              <a:t>What are the customs of VHS?</a:t>
            </a:r>
          </a:p>
          <a:p>
            <a:r>
              <a:rPr lang="en-US" dirty="0" smtClean="0"/>
              <a:t>Reading: Sacred “</a:t>
            </a:r>
            <a:r>
              <a:rPr lang="en-US" dirty="0" err="1" smtClean="0"/>
              <a:t>Rac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84620"/>
            <a:ext cx="4686300" cy="19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75264"/>
            <a:ext cx="3823854" cy="239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1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7010400" cy="7620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Diffusion of Folk Cultures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541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+mn-lt"/>
              </a:rPr>
              <a:t>The Amish: Relocation Diffusion of Folk Culture</a:t>
            </a:r>
            <a:r>
              <a:rPr lang="en-US" altLang="en-US" sz="1800" b="1" dirty="0">
                <a:latin typeface="+mn-lt"/>
              </a:rPr>
              <a:t> 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0" y="2819400"/>
            <a:ext cx="3810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dirty="0">
                <a:latin typeface="Bell MT" pitchFamily="18" charset="0"/>
              </a:rPr>
              <a:t>  Amish </a:t>
            </a:r>
            <a:r>
              <a:rPr lang="en-US" altLang="en-US" sz="2000" b="1" dirty="0">
                <a:latin typeface="Bell MT" pitchFamily="18" charset="0"/>
              </a:rPr>
              <a:t>customs</a:t>
            </a:r>
            <a:r>
              <a:rPr lang="en-US" altLang="en-US" sz="2000" dirty="0">
                <a:latin typeface="Bell MT" pitchFamily="18" charset="0"/>
              </a:rPr>
              <a:t> illustrate how relocation diffusion distributes folk culture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dirty="0">
                <a:latin typeface="Bell MT" pitchFamily="18" charset="0"/>
              </a:rPr>
              <a:t>  </a:t>
            </a:r>
            <a:r>
              <a:rPr lang="en-US" altLang="en-US" sz="2000" b="1" dirty="0">
                <a:latin typeface="Bell MT" pitchFamily="18" charset="0"/>
              </a:rPr>
              <a:t>Diffused</a:t>
            </a:r>
            <a:r>
              <a:rPr lang="en-US" altLang="en-US" sz="2000" dirty="0">
                <a:latin typeface="Bell MT" pitchFamily="18" charset="0"/>
              </a:rPr>
              <a:t> their culture through </a:t>
            </a:r>
            <a:r>
              <a:rPr lang="en-US" altLang="en-US" sz="2000" b="1" dirty="0">
                <a:latin typeface="Bell MT" pitchFamily="18" charset="0"/>
              </a:rPr>
              <a:t>migration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dirty="0">
                <a:latin typeface="Bell MT" pitchFamily="18" charset="0"/>
              </a:rPr>
              <a:t>  Living in rural and frontier settlements that are relatively isolated from other </a:t>
            </a:r>
            <a:r>
              <a:rPr lang="en-US" altLang="en-US" sz="2000" dirty="0" smtClean="0">
                <a:latin typeface="Bell MT" pitchFamily="18" charset="0"/>
              </a:rPr>
              <a:t>groups </a:t>
            </a:r>
            <a:r>
              <a:rPr lang="en-US" altLang="en-US" sz="2000" dirty="0" smtClean="0">
                <a:latin typeface="Bell MT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000" dirty="0" smtClean="0">
                <a:latin typeface="Bell MT" pitchFamily="18" charset="0"/>
              </a:rPr>
              <a:t>Amish </a:t>
            </a:r>
            <a:r>
              <a:rPr lang="en-US" altLang="en-US" sz="2000" dirty="0">
                <a:latin typeface="Bell MT" pitchFamily="18" charset="0"/>
              </a:rPr>
              <a:t>communities retained their traditional </a:t>
            </a:r>
            <a:r>
              <a:rPr lang="en-US" altLang="en-US" sz="2000" b="1" dirty="0" smtClean="0">
                <a:latin typeface="Bell MT" pitchFamily="18" charset="0"/>
              </a:rPr>
              <a:t>customs</a:t>
            </a:r>
            <a:endParaRPr lang="en-US" altLang="en-US" sz="2000" b="1" dirty="0">
              <a:latin typeface="Bell MT" pitchFamily="18" charset="0"/>
            </a:endParaRPr>
          </a:p>
        </p:txBody>
      </p:sp>
      <p:pic>
        <p:nvPicPr>
          <p:cNvPr id="113669" name="Picture 5" descr="676291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495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134100" y="2057400"/>
            <a:ext cx="3009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800" b="1">
                <a:latin typeface="Bell MT" pitchFamily="18" charset="0"/>
              </a:rPr>
              <a:t>Distinctive clothing, farming, religious practices, and other customs </a:t>
            </a:r>
          </a:p>
        </p:txBody>
      </p:sp>
      <p:pic>
        <p:nvPicPr>
          <p:cNvPr id="113671" name="Picture 7" descr="amish_buggy_sig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3886200" y="3048000"/>
            <a:ext cx="3810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L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4267200" y="27432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 U L T U R E</a:t>
            </a:r>
            <a:r>
              <a:rPr lang="en-US" altLang="en-US" sz="180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963830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68" grpId="0"/>
      <p:bldP spid="113670" grpId="0"/>
      <p:bldP spid="113672" grpId="0"/>
      <p:bldP spid="1136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process of people losing culture traits when they come into contact with another society or culture </a:t>
            </a:r>
          </a:p>
          <a:p>
            <a:r>
              <a:rPr lang="en-US" dirty="0" smtClean="0"/>
              <a:t>Often used to describe immigrant adaptation to destination culture</a:t>
            </a:r>
          </a:p>
          <a:p>
            <a:r>
              <a:rPr lang="en-US" i="1" dirty="0" smtClean="0"/>
              <a:t>The opposite of sustaining local culture</a:t>
            </a:r>
          </a:p>
          <a:p>
            <a:r>
              <a:rPr lang="en-US" dirty="0" smtClean="0"/>
              <a:t>Examples?</a:t>
            </a:r>
          </a:p>
          <a:p>
            <a:pPr lvl="1"/>
            <a:r>
              <a:rPr lang="en-US" dirty="0" smtClean="0"/>
              <a:t>United States and Indians</a:t>
            </a:r>
          </a:p>
          <a:p>
            <a:pPr lvl="2"/>
            <a:r>
              <a:rPr lang="en-US" dirty="0" smtClean="0"/>
              <a:t>Dawes Severalty Act, 1887</a:t>
            </a:r>
          </a:p>
          <a:p>
            <a:pPr lvl="1"/>
            <a:r>
              <a:rPr lang="en-US" dirty="0" smtClean="0"/>
              <a:t>Australia and Aboriginals</a:t>
            </a:r>
          </a:p>
          <a:p>
            <a:pPr lvl="2"/>
            <a:r>
              <a:rPr lang="en-US" dirty="0" smtClean="0"/>
              <a:t>Government took children out of homes and placed in residential schools, 1800s-1960s </a:t>
            </a:r>
          </a:p>
          <a:p>
            <a:pPr lvl="2"/>
            <a:r>
              <a:rPr lang="en-US" dirty="0" smtClean="0"/>
              <a:t>Parliament officially apologized in 2008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91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local cultures maintain their customs?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686800" cy="46695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is it easier for rural local cultures?</a:t>
            </a:r>
          </a:p>
          <a:p>
            <a:pPr lvl="1"/>
            <a:r>
              <a:rPr lang="en-US" dirty="0" smtClean="0"/>
              <a:t>More isolated</a:t>
            </a:r>
          </a:p>
          <a:p>
            <a:r>
              <a:rPr lang="en-US" i="1" dirty="0" smtClean="0"/>
              <a:t>Examples?</a:t>
            </a:r>
          </a:p>
          <a:p>
            <a:pPr lvl="1"/>
            <a:r>
              <a:rPr lang="en-US" dirty="0" smtClean="0"/>
              <a:t>Amish, Mennonites, Hutterites</a:t>
            </a:r>
          </a:p>
          <a:p>
            <a:r>
              <a:rPr lang="en-US" dirty="0" smtClean="0"/>
              <a:t>How can it be done for urban local cultures?</a:t>
            </a:r>
          </a:p>
          <a:p>
            <a:pPr lvl="1"/>
            <a:r>
              <a:rPr lang="en-US" dirty="0" smtClean="0"/>
              <a:t>Ethnic neighborhoods</a:t>
            </a:r>
          </a:p>
          <a:p>
            <a:r>
              <a:rPr lang="en-US" i="1" dirty="0" smtClean="0"/>
              <a:t>Examples?</a:t>
            </a:r>
          </a:p>
          <a:p>
            <a:pPr lvl="1"/>
            <a:r>
              <a:rPr lang="en-US" dirty="0"/>
              <a:t>Italian </a:t>
            </a:r>
            <a:r>
              <a:rPr lang="en-US" dirty="0" smtClean="0"/>
              <a:t>Americans: North </a:t>
            </a:r>
            <a:r>
              <a:rPr lang="en-US" dirty="0"/>
              <a:t>End of Boston</a:t>
            </a:r>
          </a:p>
          <a:p>
            <a:pPr lvl="1"/>
            <a:r>
              <a:rPr lang="en-US" dirty="0"/>
              <a:t>Chinatowns</a:t>
            </a:r>
          </a:p>
          <a:p>
            <a:pPr lvl="1"/>
            <a:r>
              <a:rPr lang="en-US" dirty="0"/>
              <a:t>Korean </a:t>
            </a:r>
            <a:r>
              <a:rPr lang="en-US" dirty="0" smtClean="0"/>
              <a:t>Americans: Palisades </a:t>
            </a:r>
            <a:r>
              <a:rPr lang="en-US" dirty="0"/>
              <a:t>Park, NJ</a:t>
            </a:r>
          </a:p>
          <a:p>
            <a:r>
              <a:rPr lang="en-US" dirty="0" smtClean="0"/>
              <a:t>Food/religion most likely to sustain</a:t>
            </a:r>
          </a:p>
          <a:p>
            <a:r>
              <a:rPr lang="en-US" dirty="0" smtClean="0"/>
              <a:t>Strive </a:t>
            </a:r>
            <a:r>
              <a:rPr lang="en-US" dirty="0" smtClean="0"/>
              <a:t>to avoid </a:t>
            </a:r>
            <a:r>
              <a:rPr lang="en-US" b="1" dirty="0" smtClean="0"/>
              <a:t>cultural</a:t>
            </a:r>
            <a:r>
              <a:rPr lang="en-US" dirty="0" smtClean="0"/>
              <a:t> </a:t>
            </a:r>
            <a:r>
              <a:rPr lang="en-US" b="1" dirty="0" smtClean="0"/>
              <a:t>appropriation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02108"/>
            <a:ext cx="2667000" cy="177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2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5257800" cy="1219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Cultural Appropriation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505200" cy="4906963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The process by which cultures adopt customs and knowledge from other cultures and use them for their own benefit.</a:t>
            </a:r>
          </a:p>
          <a:p>
            <a:r>
              <a:rPr lang="en-US" sz="2400" dirty="0" smtClean="0"/>
              <a:t>What was your honest reaction to each of the examples?  Is it offensive? Is it funny? Is it cool?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038600" cy="3681315"/>
          </a:xfrm>
        </p:spPr>
        <p:txBody>
          <a:bodyPr/>
          <a:lstStyle/>
          <a:p>
            <a:r>
              <a:rPr lang="en-US" dirty="0" smtClean="0"/>
              <a:t>Karly Kloss </a:t>
            </a:r>
          </a:p>
          <a:p>
            <a:r>
              <a:rPr lang="en-US" dirty="0" smtClean="0"/>
              <a:t>Washington Redskins</a:t>
            </a:r>
          </a:p>
          <a:p>
            <a:r>
              <a:rPr lang="en-US" dirty="0" smtClean="0"/>
              <a:t>Lady Gaga</a:t>
            </a:r>
          </a:p>
          <a:p>
            <a:r>
              <a:rPr lang="en-US" dirty="0" smtClean="0"/>
              <a:t>Katy Perry</a:t>
            </a:r>
          </a:p>
          <a:p>
            <a:r>
              <a:rPr lang="en-US" dirty="0" err="1" smtClean="0"/>
              <a:t>Kreayshawn</a:t>
            </a:r>
            <a:endParaRPr lang="en-US" dirty="0" smtClean="0"/>
          </a:p>
          <a:p>
            <a:r>
              <a:rPr lang="en-US" dirty="0" smtClean="0"/>
              <a:t>Macklemore</a:t>
            </a:r>
          </a:p>
          <a:p>
            <a:r>
              <a:rPr lang="en-US" dirty="0" smtClean="0"/>
              <a:t>Miley Cyrus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59" y="4267200"/>
            <a:ext cx="5239139" cy="22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Cultural Appropriation: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/>
          </a:bodyPr>
          <a:lstStyle/>
          <a:p>
            <a:r>
              <a:rPr lang="en-US" dirty="0"/>
              <a:t>Which of the following best reflects your perspective on this topic?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Cultural appropriation is harmful perpetuation of stereotypes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Cultural appropriation may be offensive if done without collaboration from representatives of the culture being appropriated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“Cultural appropriation” is a form of free expression and should be protected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“Cultural appropriation” is an example of imitation </a:t>
            </a:r>
            <a:r>
              <a:rPr lang="en-US" dirty="0" smtClean="0"/>
              <a:t>as a form </a:t>
            </a:r>
            <a:r>
              <a:rPr lang="en-US" dirty="0"/>
              <a:t>of flattery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statement in support of your position</a:t>
            </a:r>
          </a:p>
          <a:p>
            <a:r>
              <a:rPr lang="en-US" dirty="0" smtClean="0"/>
              <a:t>Consider the strengths and weaknesses of each statement as you hear it; adjust your statement accordingly</a:t>
            </a:r>
          </a:p>
        </p:txBody>
      </p:sp>
    </p:spTree>
    <p:extLst>
      <p:ext uri="{BB962C8B-B14F-4D97-AF65-F5344CB8AC3E}">
        <p14:creationId xmlns:p14="http://schemas.microsoft.com/office/powerpoint/2010/main" val="42809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Reverse racism?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13591</TotalTime>
  <Words>506</Words>
  <Application>Microsoft Office PowerPoint</Application>
  <PresentationFormat>On-screen Show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How Are Local Cultures Sustained?</vt:lpstr>
      <vt:lpstr>Custom</vt:lpstr>
      <vt:lpstr>Diffusion of Folk Cultures</vt:lpstr>
      <vt:lpstr>Assimilation</vt:lpstr>
      <vt:lpstr>How do local cultures maintain their customs?</vt:lpstr>
      <vt:lpstr>Cultural Appropriation</vt:lpstr>
      <vt:lpstr>Cultural Appropriation: Perspectives</vt:lpstr>
      <vt:lpstr>PowerPoint Presentation</vt:lpstr>
      <vt:lpstr>Reverse racism?</vt:lpstr>
      <vt:lpstr>Original Maori haka</vt:lpstr>
      <vt:lpstr>New Zealand All Blacks rugby haka</vt:lpstr>
      <vt:lpstr>PowerPoint Presentation</vt:lpstr>
      <vt:lpstr>Commodification</vt:lpstr>
      <vt:lpstr>Food for thought…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Are Local Cultures Sustained?</dc:title>
  <dc:creator>Melissa Wallerstein</dc:creator>
  <cp:lastModifiedBy>Melissa Wallerstein</cp:lastModifiedBy>
  <cp:revision>35</cp:revision>
  <dcterms:created xsi:type="dcterms:W3CDTF">2015-11-11T18:46:33Z</dcterms:created>
  <dcterms:modified xsi:type="dcterms:W3CDTF">2015-11-30T13:57:26Z</dcterms:modified>
</cp:coreProperties>
</file>